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3"/>
  </p:notesMasterIdLst>
  <p:handoutMasterIdLst>
    <p:handoutMasterId r:id="rId24"/>
  </p:handoutMasterIdLst>
  <p:sldIdLst>
    <p:sldId id="547" r:id="rId2"/>
    <p:sldId id="550" r:id="rId3"/>
    <p:sldId id="930" r:id="rId4"/>
    <p:sldId id="939" r:id="rId5"/>
    <p:sldId id="940" r:id="rId6"/>
    <p:sldId id="938" r:id="rId7"/>
    <p:sldId id="888" r:id="rId8"/>
    <p:sldId id="895" r:id="rId9"/>
    <p:sldId id="932" r:id="rId10"/>
    <p:sldId id="933" r:id="rId11"/>
    <p:sldId id="945" r:id="rId12"/>
    <p:sldId id="941" r:id="rId13"/>
    <p:sldId id="935" r:id="rId14"/>
    <p:sldId id="943" r:id="rId15"/>
    <p:sldId id="936" r:id="rId16"/>
    <p:sldId id="934" r:id="rId17"/>
    <p:sldId id="944" r:id="rId18"/>
    <p:sldId id="562" r:id="rId19"/>
    <p:sldId id="554" r:id="rId20"/>
    <p:sldId id="552" r:id="rId21"/>
    <p:sldId id="553" r:id="rId2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5" autoAdjust="0"/>
    <p:restoredTop sz="94660"/>
  </p:normalViewPr>
  <p:slideViewPr>
    <p:cSldViewPr>
      <p:cViewPr varScale="1">
        <p:scale>
          <a:sx n="85" d="100"/>
          <a:sy n="85" d="100"/>
        </p:scale>
        <p:origin x="35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2020-11-16</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11/16/2020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Linked lists with a tail pointer</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9.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9.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a:bodyPr>
          <a:lstStyle/>
          <a:p>
            <a:r>
              <a:rPr lang="en-CA" dirty="0"/>
              <a:t>Linked lists with</a:t>
            </a:r>
            <a:br>
              <a:rPr lang="en-CA" dirty="0"/>
            </a:br>
            <a:r>
              <a:rPr lang="en-CA" dirty="0"/>
              <a:t>tail pointers</a:t>
            </a:r>
            <a:endParaRPr lang="en-CA" dirty="0">
              <a:latin typeface="Consolas" panose="020B0609020204030204" pitchFamily="49" charset="0"/>
              <a:cs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82EC9B99-CF7E-4352-AFD4-9F5346B1D4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355"/>
    </mc:Choice>
    <mc:Fallback>
      <p:transition spd="slow" advTm="17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Simplifying push front</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Try not to use tests that anticipate a change has not yet been made:</a:t>
            </a:r>
            <a:endParaRPr lang="en-US" sz="1400" dirty="0">
              <a:solidFill>
                <a:prstClr val="black"/>
              </a:solidFill>
              <a:latin typeface="Consolas" panose="020B0609020204030204" pitchFamily="49" charset="0"/>
            </a:endParaRPr>
          </a:p>
          <a:p>
            <a:pPr marL="800100" lvl="2" indent="0">
              <a:buNone/>
              <a:defRPr/>
            </a:pPr>
            <a:r>
              <a:rPr lang="en-US" sz="1600" dirty="0">
                <a:latin typeface="Consolas" panose="020B0609020204030204" pitchFamily="49" charset="0"/>
              </a:rPr>
              <a:t>void </a:t>
            </a:r>
            <a:r>
              <a:rPr lang="en-US" sz="1600" dirty="0" err="1">
                <a:latin typeface="Consolas" panose="020B0609020204030204" pitchFamily="49" charset="0"/>
              </a:rPr>
              <a:t>Linked_list</a:t>
            </a:r>
            <a:r>
              <a:rPr lang="en-US" sz="1600" dirty="0">
                <a:latin typeface="Consolas" panose="020B0609020204030204" pitchFamily="49" charset="0"/>
              </a:rPr>
              <a:t>::</a:t>
            </a:r>
            <a:r>
              <a:rPr lang="en-US" sz="1600" dirty="0" err="1">
                <a:latin typeface="Consolas" panose="020B0609020204030204" pitchFamily="49" charset="0"/>
              </a:rPr>
              <a:t>pop_front</a:t>
            </a:r>
            <a:r>
              <a:rPr lang="en-US" sz="1600" dirty="0">
                <a:latin typeface="Consolas" panose="020B0609020204030204" pitchFamily="49" charset="0"/>
              </a:rPr>
              <a:t>() {</a:t>
            </a:r>
          </a:p>
          <a:p>
            <a:pPr marL="800100" lvl="2" indent="0">
              <a:buNone/>
              <a:defRPr/>
            </a:pPr>
            <a:r>
              <a:rPr lang="en-US" sz="1600" dirty="0">
                <a:latin typeface="Consolas" panose="020B0609020204030204" pitchFamily="49" charset="0"/>
              </a:rPr>
              <a:t>    if ( !empty() ) {</a:t>
            </a:r>
          </a:p>
          <a:p>
            <a:pPr marL="800100" lvl="2" indent="0">
              <a:buNone/>
              <a:defRPr/>
            </a:pPr>
            <a:r>
              <a:rPr lang="en-US" sz="1600" dirty="0">
                <a:latin typeface="Consolas" panose="020B0609020204030204" pitchFamily="49" charset="0"/>
              </a:rPr>
              <a:t>        Node *</a:t>
            </a:r>
            <a:r>
              <a:rPr lang="en-US" sz="1600" dirty="0" err="1">
                <a:latin typeface="Consolas" panose="020B0609020204030204" pitchFamily="49" charset="0"/>
              </a:rPr>
              <a:t>p_old_head</a:t>
            </a:r>
            <a:r>
              <a:rPr lang="en-US" sz="1600" dirty="0">
                <a:latin typeface="Consolas" panose="020B0609020204030204" pitchFamily="49" charset="0"/>
              </a:rPr>
              <a:t>{ </a:t>
            </a:r>
            <a:r>
              <a:rPr lang="en-US" sz="1600" dirty="0" err="1">
                <a:latin typeface="Consolas" panose="020B0609020204030204" pitchFamily="49" charset="0"/>
              </a:rPr>
              <a:t>p_list_head</a:t>
            </a:r>
            <a:r>
              <a:rPr lang="en-US" sz="1600" dirty="0">
                <a:latin typeface="Consolas" panose="020B0609020204030204" pitchFamily="49" charset="0"/>
              </a:rPr>
              <a:t>_ };</a:t>
            </a:r>
          </a:p>
          <a:p>
            <a:pPr marL="800100" lvl="2" indent="0">
              <a:buNone/>
              <a:defRPr/>
            </a:pPr>
            <a:endParaRPr lang="en-US" sz="1600" dirty="0">
              <a:solidFill>
                <a:srgbClr val="0070C0"/>
              </a:solidFill>
              <a:latin typeface="Consolas" panose="020B0609020204030204" pitchFamily="49" charset="0"/>
            </a:endParaRPr>
          </a:p>
          <a:p>
            <a:pPr marL="800100" lvl="2" indent="0">
              <a:buNone/>
              <a:defRPr/>
            </a:pPr>
            <a:r>
              <a:rPr lang="en-US" sz="1600" dirty="0">
                <a:latin typeface="Consolas" panose="020B0609020204030204" pitchFamily="49" charset="0"/>
              </a:rPr>
              <a:t>        // Begin critical code</a:t>
            </a:r>
          </a:p>
          <a:p>
            <a:pPr marL="800100" lvl="2" indent="0">
              <a:buNone/>
              <a:defRPr/>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_-&gt;</a:t>
            </a:r>
            <a:r>
              <a:rPr lang="en-US" sz="1600" dirty="0" err="1">
                <a:solidFill>
                  <a:srgbClr val="0070C0"/>
                </a:solidFill>
                <a:latin typeface="Consolas" panose="020B0609020204030204" pitchFamily="49" charset="0"/>
              </a:rPr>
              <a:t>p_next_node</a:t>
            </a:r>
            <a:r>
              <a:rPr lang="en-US" sz="1600" dirty="0">
                <a:solidFill>
                  <a:srgbClr val="0070C0"/>
                </a:solidFill>
                <a:latin typeface="Consolas" panose="020B0609020204030204" pitchFamily="49" charset="0"/>
              </a:rPr>
              <a:t>();</a:t>
            </a:r>
          </a:p>
          <a:p>
            <a:pPr marL="800100" lvl="2" indent="0">
              <a:buNone/>
              <a:defRPr/>
            </a:pPr>
            <a:r>
              <a:rPr lang="en-US" sz="1600" dirty="0">
                <a:solidFill>
                  <a:srgbClr val="7030A0"/>
                </a:solidFill>
                <a:latin typeface="Consolas" panose="020B0609020204030204" pitchFamily="49" charset="0"/>
              </a:rPr>
              <a:t>            if ( size() == 1 ) {</a:t>
            </a:r>
          </a:p>
          <a:p>
            <a:pPr marL="800100" lvl="2" indent="0">
              <a:buNone/>
              <a:defRPr/>
            </a:pPr>
            <a:r>
              <a:rPr lang="en-US" sz="1600" dirty="0">
                <a:solidFill>
                  <a:srgbClr val="7030A0"/>
                </a:solidFill>
                <a:latin typeface="Consolas" panose="020B0609020204030204" pitchFamily="49" charset="0"/>
              </a:rPr>
              <a:t>                </a:t>
            </a:r>
            <a:r>
              <a:rPr lang="en-US" sz="1600" dirty="0" err="1">
                <a:solidFill>
                  <a:srgbClr val="7030A0"/>
                </a:solidFill>
                <a:latin typeface="Consolas" panose="020B0609020204030204" pitchFamily="49" charset="0"/>
              </a:rPr>
              <a:t>p_list_tail</a:t>
            </a:r>
            <a:r>
              <a:rPr lang="en-US" sz="1600" dirty="0">
                <a:solidFill>
                  <a:srgbClr val="7030A0"/>
                </a:solidFill>
                <a:latin typeface="Consolas" panose="020B0609020204030204" pitchFamily="49" charset="0"/>
              </a:rPr>
              <a:t>_ = </a:t>
            </a:r>
            <a:r>
              <a:rPr lang="en-US" sz="1600" dirty="0" err="1">
                <a:solidFill>
                  <a:srgbClr val="7030A0"/>
                </a:solidFill>
                <a:latin typeface="Consolas" panose="020B0609020204030204" pitchFamily="49" charset="0"/>
              </a:rPr>
              <a:t>nullptr</a:t>
            </a:r>
            <a:r>
              <a:rPr lang="en-US" sz="1600" dirty="0">
                <a:solidFill>
                  <a:srgbClr val="7030A0"/>
                </a:solidFill>
                <a:latin typeface="Consolas" panose="020B0609020204030204" pitchFamily="49" charset="0"/>
              </a:rPr>
              <a:t>;</a:t>
            </a:r>
          </a:p>
          <a:p>
            <a:pPr marL="800100" lvl="2" indent="0">
              <a:buNone/>
              <a:defRPr/>
            </a:pPr>
            <a:r>
              <a:rPr lang="en-US" sz="1600" dirty="0">
                <a:solidFill>
                  <a:srgbClr val="7030A0"/>
                </a:solidFill>
                <a:latin typeface="Consolas" panose="020B0609020204030204" pitchFamily="49" charset="0"/>
              </a:rPr>
              <a:t>            }</a:t>
            </a:r>
          </a:p>
          <a:p>
            <a:pPr marL="800100" lvl="2" indent="0">
              <a:buNone/>
              <a:defRPr/>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list_size</a:t>
            </a:r>
            <a:r>
              <a:rPr lang="en-US" sz="1600" dirty="0">
                <a:solidFill>
                  <a:srgbClr val="FF0000"/>
                </a:solidFill>
                <a:latin typeface="Consolas" panose="020B0609020204030204" pitchFamily="49" charset="0"/>
              </a:rPr>
              <a:t>_;</a:t>
            </a:r>
          </a:p>
          <a:p>
            <a:pPr marL="800100" lvl="2" indent="0">
              <a:buNone/>
              <a:defRPr/>
            </a:pPr>
            <a:r>
              <a:rPr lang="en-US" sz="1600" dirty="0">
                <a:latin typeface="Consolas" panose="020B0609020204030204" pitchFamily="49" charset="0"/>
              </a:rPr>
              <a:t>        // End critical code</a:t>
            </a:r>
          </a:p>
          <a:p>
            <a:pPr marL="800100" lvl="2" indent="0">
              <a:buNone/>
              <a:defRPr/>
            </a:pPr>
            <a:endParaRPr lang="en-US" sz="1600" dirty="0">
              <a:solidFill>
                <a:srgbClr val="FF0000"/>
              </a:solidFill>
              <a:latin typeface="Consolas" panose="020B0609020204030204" pitchFamily="49" charset="0"/>
            </a:endParaRPr>
          </a:p>
          <a:p>
            <a:pPr marL="800100" lvl="2" indent="0">
              <a:buNone/>
              <a:defRPr/>
            </a:pPr>
            <a:r>
              <a:rPr lang="en-US" sz="1600" dirty="0">
                <a:latin typeface="Consolas" panose="020B0609020204030204" pitchFamily="49" charset="0"/>
              </a:rPr>
              <a:t>        delete </a:t>
            </a:r>
            <a:r>
              <a:rPr lang="en-US" sz="1600" dirty="0" err="1">
                <a:latin typeface="Consolas" panose="020B0609020204030204" pitchFamily="49" charset="0"/>
              </a:rPr>
              <a:t>p_old_head</a:t>
            </a:r>
            <a:r>
              <a:rPr lang="en-US" sz="1600" dirty="0">
                <a:latin typeface="Consolas" panose="020B0609020204030204" pitchFamily="49" charset="0"/>
              </a:rPr>
              <a:t>;</a:t>
            </a:r>
          </a:p>
          <a:p>
            <a:pPr marL="800100" lvl="2" indent="0">
              <a:buNone/>
              <a:defRPr/>
            </a:pPr>
            <a:r>
              <a:rPr lang="en-US" sz="1600" dirty="0">
                <a:latin typeface="Consolas" panose="020B0609020204030204" pitchFamily="49" charset="0"/>
              </a:rPr>
              <a:t>        </a:t>
            </a:r>
            <a:r>
              <a:rPr lang="en-US" sz="1600" dirty="0" err="1">
                <a:latin typeface="Consolas" panose="020B0609020204030204" pitchFamily="49" charset="0"/>
              </a:rPr>
              <a:t>p_old_head</a:t>
            </a:r>
            <a:r>
              <a:rPr lang="en-US" sz="1600" dirty="0">
                <a:latin typeface="Consolas" panose="020B0609020204030204" pitchFamily="49" charset="0"/>
              </a:rPr>
              <a:t> = </a:t>
            </a:r>
            <a:r>
              <a:rPr lang="en-US" sz="1600" dirty="0" err="1">
                <a:latin typeface="Consolas" panose="020B0609020204030204" pitchFamily="49" charset="0"/>
              </a:rPr>
              <a:t>nullptr</a:t>
            </a:r>
            <a:r>
              <a:rPr lang="en-US" sz="1600" dirty="0">
                <a:latin typeface="Consolas" panose="020B0609020204030204" pitchFamily="49" charset="0"/>
              </a:rPr>
              <a:t>;</a:t>
            </a:r>
          </a:p>
          <a:p>
            <a:pPr marL="800100" lvl="2" indent="0">
              <a:buNone/>
              <a:defRPr/>
            </a:pPr>
            <a:r>
              <a:rPr lang="en-US" sz="1600" dirty="0">
                <a:latin typeface="Consolas" panose="020B0609020204030204" pitchFamily="49" charset="0"/>
              </a:rPr>
              <a:t>    }</a:t>
            </a:r>
          </a:p>
          <a:p>
            <a:pPr marL="800100" lvl="2" indent="0">
              <a:buNone/>
              <a:defRPr/>
            </a:pPr>
            <a:r>
              <a:rPr lang="en-US" sz="1600" dirty="0">
                <a:solidFill>
                  <a:prstClr val="black"/>
                </a:solidFill>
                <a:latin typeface="Consolas" panose="020B0609020204030204" pitchFamily="49" charset="0"/>
              </a:rPr>
              <a:t>}</a:t>
            </a:r>
          </a:p>
          <a:p>
            <a:pPr marL="800100" lvl="2" indent="0">
              <a:buNone/>
            </a:pPr>
            <a:endParaRPr lang="en-CA" sz="1400" dirty="0">
              <a:latin typeface="Consolas" panose="020B0609020204030204" pitchFamily="49" charset="0"/>
            </a:endParaRPr>
          </a:p>
          <a:p>
            <a:pPr marL="800100" lvl="2" indent="0">
              <a:buNone/>
            </a:pPr>
            <a:endParaRPr lang="en-CA" sz="1400" dirty="0">
              <a:latin typeface="Consolas" panose="020B0609020204030204" pitchFamily="49" charset="0"/>
            </a:endParaRPr>
          </a:p>
          <a:p>
            <a:pPr marL="1714500" lvl="4" indent="0">
              <a:buNone/>
            </a:pPr>
            <a:endParaRPr lang="en-US" dirty="0">
              <a:solidFill>
                <a:prstClr val="black"/>
              </a:solidFill>
            </a:endParaRPr>
          </a:p>
        </p:txBody>
      </p:sp>
      <p:sp>
        <p:nvSpPr>
          <p:cNvPr id="6" name="Rectangle: Rounded Corners 5">
            <a:extLst>
              <a:ext uri="{FF2B5EF4-FFF2-40B4-BE49-F238E27FC236}">
                <a16:creationId xmlns:a16="http://schemas.microsoft.com/office/drawing/2014/main" id="{4A28C1DE-11B6-47CD-B009-97B077DD6054}"/>
              </a:ext>
            </a:extLst>
          </p:cNvPr>
          <p:cNvSpPr/>
          <p:nvPr/>
        </p:nvSpPr>
        <p:spPr>
          <a:xfrm>
            <a:off x="2555776" y="3717032"/>
            <a:ext cx="3240360" cy="9361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318D97C2-3340-494D-B0FE-69DD739E8AE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21442809"/>
      </p:ext>
    </p:extLst>
  </p:cSld>
  <p:clrMapOvr>
    <a:masterClrMapping/>
  </p:clrMapOvr>
  <mc:AlternateContent xmlns:mc="http://schemas.openxmlformats.org/markup-compatibility/2006">
    <mc:Choice xmlns:p14="http://schemas.microsoft.com/office/powerpoint/2010/main" Requires="p14">
      <p:transition spd="slow" p14:dur="2000" advTm="61097"/>
    </mc:Choice>
    <mc:Fallback>
      <p:transition spd="slow" advTm="61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back member function</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We can also access the last entry of the linked list:</a:t>
            </a:r>
            <a:endParaRPr lang="en-US" sz="1400" dirty="0">
              <a:solidFill>
                <a:prstClr val="black"/>
              </a:solidFill>
              <a:latin typeface="Consolas" panose="020B0609020204030204" pitchFamily="49" charset="0"/>
            </a:endParaRPr>
          </a:p>
          <a:p>
            <a:pPr marL="800100" lvl="2" indent="0">
              <a:buNone/>
            </a:pPr>
            <a:r>
              <a:rPr lang="en-US" sz="1600" dirty="0">
                <a:latin typeface="Consolas" panose="020B0609020204030204" pitchFamily="49" charset="0"/>
              </a:rPr>
              <a:t>double </a:t>
            </a:r>
            <a:r>
              <a:rPr lang="en-US" sz="1600" dirty="0" err="1">
                <a:latin typeface="Consolas" panose="020B0609020204030204" pitchFamily="49" charset="0"/>
              </a:rPr>
              <a:t>Linked_list</a:t>
            </a:r>
            <a:r>
              <a:rPr lang="en-US" sz="1600" dirty="0">
                <a:latin typeface="Consolas" panose="020B0609020204030204" pitchFamily="49" charset="0"/>
              </a:rPr>
              <a:t>::back() const {</a:t>
            </a:r>
          </a:p>
          <a:p>
            <a:pPr marL="800100" lvl="2" indent="0">
              <a:buNone/>
            </a:pPr>
            <a:r>
              <a:rPr lang="en-US" sz="1600" dirty="0">
                <a:latin typeface="Consolas" panose="020B0609020204030204" pitchFamily="49" charset="0"/>
              </a:rPr>
              <a:t>    if ( </a:t>
            </a:r>
            <a:r>
              <a:rPr lang="en-US" sz="1600" dirty="0" err="1">
                <a:latin typeface="Consolas" panose="020B0609020204030204" pitchFamily="49" charset="0"/>
              </a:rPr>
              <a:t>p_list_tail</a:t>
            </a:r>
            <a:r>
              <a:rPr lang="en-US" sz="1600" dirty="0">
                <a:latin typeface="Consolas" panose="020B0609020204030204" pitchFamily="49" charset="0"/>
              </a:rPr>
              <a:t>_ != </a:t>
            </a:r>
            <a:r>
              <a:rPr lang="en-US" sz="1600" dirty="0" err="1">
                <a:latin typeface="Consolas" panose="020B0609020204030204" pitchFamily="49" charset="0"/>
              </a:rPr>
              <a:t>nullptr</a:t>
            </a:r>
            <a:r>
              <a:rPr lang="en-US" sz="1600" dirty="0">
                <a:latin typeface="Consolas" panose="020B0609020204030204" pitchFamily="49" charset="0"/>
              </a:rPr>
              <a:t> )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p_list_tail</a:t>
            </a:r>
            <a:r>
              <a:rPr lang="en-US" sz="1600" dirty="0">
                <a:latin typeface="Consolas" panose="020B0609020204030204" pitchFamily="49" charset="0"/>
              </a:rPr>
              <a:t>_-&gt;value(); </a:t>
            </a:r>
          </a:p>
          <a:p>
            <a:pPr marL="800100" lvl="2" indent="0">
              <a:buNone/>
            </a:pPr>
            <a:r>
              <a:rPr lang="en-US" sz="1600" dirty="0">
                <a:latin typeface="Consolas" panose="020B0609020204030204" pitchFamily="49" charset="0"/>
              </a:rPr>
              <a:t>    } else {</a:t>
            </a:r>
          </a:p>
          <a:p>
            <a:pPr marL="800100" lvl="2" indent="0">
              <a:buNone/>
            </a:pPr>
            <a:r>
              <a:rPr lang="en-US" sz="1600" dirty="0">
                <a:latin typeface="Consolas" panose="020B0609020204030204" pitchFamily="49" charset="0"/>
              </a:rPr>
              <a:t>        assert( </a:t>
            </a:r>
            <a:r>
              <a:rPr lang="en-US" sz="1600" dirty="0" err="1">
                <a:latin typeface="Consolas" panose="020B0609020204030204" pitchFamily="49" charset="0"/>
              </a:rPr>
              <a:t>p_list_tail</a:t>
            </a:r>
            <a:r>
              <a:rPr lang="en-US" sz="1600" dirty="0">
                <a:latin typeface="Consolas" panose="020B0609020204030204" pitchFamily="49" charset="0"/>
              </a:rPr>
              <a:t>_ == </a:t>
            </a:r>
            <a:r>
              <a:rPr lang="en-US" sz="1600" dirty="0" err="1">
                <a:latin typeface="Consolas" panose="020B0609020204030204" pitchFamily="49" charset="0"/>
              </a:rPr>
              <a:t>nullptr</a:t>
            </a: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throw std::</a:t>
            </a:r>
            <a:r>
              <a:rPr lang="en-US" sz="1600" dirty="0" err="1">
                <a:latin typeface="Consolas" panose="020B0609020204030204" pitchFamily="49" charset="0"/>
              </a:rPr>
              <a:t>out_of_range</a:t>
            </a:r>
            <a:r>
              <a:rPr lang="en-US" sz="1600" dirty="0">
                <a:latin typeface="Consolas" panose="020B0609020204030204" pitchFamily="49" charset="0"/>
              </a:rPr>
              <a:t>{ "The linked list is empty"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62F8443C-8FC2-4F1B-947D-C00DBE9219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23930270"/>
      </p:ext>
    </p:extLst>
  </p:cSld>
  <p:clrMapOvr>
    <a:masterClrMapping/>
  </p:clrMapOvr>
  <mc:AlternateContent xmlns:mc="http://schemas.openxmlformats.org/markup-compatibility/2006">
    <mc:Choice xmlns:p14="http://schemas.microsoft.com/office/powerpoint/2010/main" Requires="p14">
      <p:transition spd="slow" p14:dur="2000" advTm="17138"/>
    </mc:Choice>
    <mc:Fallback>
      <p:transition spd="slow" advTm="1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CFD83-F03B-4124-A0DE-029629393768}"/>
              </a:ext>
            </a:extLst>
          </p:cNvPr>
          <p:cNvPicPr>
            <a:picLocks noChangeAspect="1"/>
          </p:cNvPicPr>
          <p:nvPr/>
        </p:nvPicPr>
        <p:blipFill>
          <a:blip r:embed="rId5"/>
          <a:stretch>
            <a:fillRect/>
          </a:stretch>
        </p:blipFill>
        <p:spPr>
          <a:xfrm>
            <a:off x="457200" y="2721812"/>
            <a:ext cx="8310095" cy="2867428"/>
          </a:xfrm>
          <a:prstGeom prst="rect">
            <a:avLst/>
          </a:prstGeom>
        </p:spPr>
      </p:pic>
      <p:sp>
        <p:nvSpPr>
          <p:cNvPr id="2" name="Title 1">
            <a:extLst>
              <a:ext uri="{FF2B5EF4-FFF2-40B4-BE49-F238E27FC236}">
                <a16:creationId xmlns:a16="http://schemas.microsoft.com/office/drawing/2014/main" id="{80C12B76-0FAC-4D6C-883E-512023D908C9}"/>
              </a:ext>
            </a:extLst>
          </p:cNvPr>
          <p:cNvSpPr>
            <a:spLocks noGrp="1"/>
          </p:cNvSpPr>
          <p:nvPr>
            <p:ph type="title"/>
          </p:nvPr>
        </p:nvSpPr>
        <p:spPr/>
        <p:txBody>
          <a:bodyPr/>
          <a:lstStyle/>
          <a:p>
            <a:r>
              <a:rPr lang="en-US" dirty="0"/>
              <a:t>Pushing at the back</a:t>
            </a:r>
          </a:p>
        </p:txBody>
      </p:sp>
      <p:sp>
        <p:nvSpPr>
          <p:cNvPr id="3" name="Content Placeholder 2">
            <a:extLst>
              <a:ext uri="{FF2B5EF4-FFF2-40B4-BE49-F238E27FC236}">
                <a16:creationId xmlns:a16="http://schemas.microsoft.com/office/drawing/2014/main" id="{AF960215-2FF4-45A8-B13B-D0C9B5476340}"/>
              </a:ext>
            </a:extLst>
          </p:cNvPr>
          <p:cNvSpPr>
            <a:spLocks noGrp="1"/>
          </p:cNvSpPr>
          <p:nvPr>
            <p:ph idx="1"/>
          </p:nvPr>
        </p:nvSpPr>
        <p:spPr/>
        <p:txBody>
          <a:bodyPr/>
          <a:lstStyle/>
          <a:p>
            <a:r>
              <a:rPr lang="en-US" dirty="0"/>
              <a:t>How do we add a new node at the back?</a:t>
            </a:r>
          </a:p>
          <a:p>
            <a:pPr lvl="1"/>
            <a:r>
              <a:rPr lang="en-US" dirty="0"/>
              <a:t>Create a new node and have the last node point to it</a:t>
            </a:r>
          </a:p>
          <a:p>
            <a:pPr lvl="1"/>
            <a:r>
              <a:rPr lang="en-US" dirty="0"/>
              <a:t>Update the tail pointer</a:t>
            </a:r>
          </a:p>
        </p:txBody>
      </p:sp>
      <p:pic>
        <p:nvPicPr>
          <p:cNvPr id="4" name="Picture 3">
            <a:extLst>
              <a:ext uri="{FF2B5EF4-FFF2-40B4-BE49-F238E27FC236}">
                <a16:creationId xmlns:a16="http://schemas.microsoft.com/office/drawing/2014/main" id="{6F1E1F7D-0B9F-439B-A25C-D6CD1815CE12}"/>
              </a:ext>
            </a:extLst>
          </p:cNvPr>
          <p:cNvPicPr>
            <a:picLocks noChangeAspect="1"/>
          </p:cNvPicPr>
          <p:nvPr/>
        </p:nvPicPr>
        <p:blipFill>
          <a:blip r:embed="rId6"/>
          <a:stretch>
            <a:fillRect/>
          </a:stretch>
        </p:blipFill>
        <p:spPr>
          <a:xfrm>
            <a:off x="460947" y="2721812"/>
            <a:ext cx="8310095" cy="2867428"/>
          </a:xfrm>
          <a:prstGeom prst="rect">
            <a:avLst/>
          </a:prstGeom>
        </p:spPr>
      </p:pic>
      <p:sp>
        <p:nvSpPr>
          <p:cNvPr id="8" name="Arc 7">
            <a:extLst>
              <a:ext uri="{FF2B5EF4-FFF2-40B4-BE49-F238E27FC236}">
                <a16:creationId xmlns:a16="http://schemas.microsoft.com/office/drawing/2014/main" id="{D2AF81CC-F5FE-4FB1-8C56-4D647A8CE50A}"/>
              </a:ext>
            </a:extLst>
          </p:cNvPr>
          <p:cNvSpPr/>
          <p:nvPr/>
        </p:nvSpPr>
        <p:spPr>
          <a:xfrm rot="441639" flipV="1">
            <a:off x="515797" y="2984707"/>
            <a:ext cx="7002197" cy="2827000"/>
          </a:xfrm>
          <a:prstGeom prst="arc">
            <a:avLst>
              <a:gd name="adj1" fmla="val 10770313"/>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76200">
                <a:solidFill>
                  <a:schemeClr val="tx1"/>
                </a:solidFill>
              </a:ln>
            </a:endParaRPr>
          </a:p>
        </p:txBody>
      </p:sp>
      <p:sp>
        <p:nvSpPr>
          <p:cNvPr id="10" name="Arc 9">
            <a:extLst>
              <a:ext uri="{FF2B5EF4-FFF2-40B4-BE49-F238E27FC236}">
                <a16:creationId xmlns:a16="http://schemas.microsoft.com/office/drawing/2014/main" id="{DD424B81-5E8D-4FA4-B45A-9695E350D7CB}"/>
              </a:ext>
            </a:extLst>
          </p:cNvPr>
          <p:cNvSpPr/>
          <p:nvPr/>
        </p:nvSpPr>
        <p:spPr>
          <a:xfrm rot="441639" flipV="1">
            <a:off x="514020" y="2735834"/>
            <a:ext cx="7860943" cy="3383196"/>
          </a:xfrm>
          <a:prstGeom prst="arc">
            <a:avLst>
              <a:gd name="adj1" fmla="val 10770313"/>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76200">
                <a:solidFill>
                  <a:schemeClr val="tx1"/>
                </a:solidFill>
              </a:ln>
            </a:endParaRPr>
          </a:p>
        </p:txBody>
      </p:sp>
      <p:pic>
        <p:nvPicPr>
          <p:cNvPr id="13" name="Audio 12">
            <a:hlinkClick r:id="" action="ppaction://media"/>
            <a:extLst>
              <a:ext uri="{FF2B5EF4-FFF2-40B4-BE49-F238E27FC236}">
                <a16:creationId xmlns:a16="http://schemas.microsoft.com/office/drawing/2014/main" id="{6B2C8507-3082-4950-A041-AE4C6DE835D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77834618"/>
      </p:ext>
    </p:extLst>
  </p:cSld>
  <p:clrMapOvr>
    <a:masterClrMapping/>
  </p:clrMapOvr>
  <mc:AlternateContent xmlns:mc="http://schemas.openxmlformats.org/markup-compatibility/2006">
    <mc:Choice xmlns:p14="http://schemas.microsoft.com/office/powerpoint/2010/main" Requires="p14">
      <p:transition spd="slow" p14:dur="2000" advTm="52741"/>
    </mc:Choice>
    <mc:Fallback>
      <p:transition spd="slow" advTm="5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3"/>
                </p:tgtEl>
              </p:cMediaNode>
            </p:audio>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Pushing at the back</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Implementing this in code:</a:t>
            </a:r>
            <a:endParaRPr lang="en-US" sz="1400" dirty="0">
              <a:solidFill>
                <a:prstClr val="black"/>
              </a:solidFill>
              <a:latin typeface="Consolas" panose="020B0609020204030204" pitchFamily="49" charset="0"/>
            </a:endParaRPr>
          </a:p>
          <a:p>
            <a:pPr marL="800100" lvl="2" indent="0">
              <a:buNone/>
            </a:pPr>
            <a:r>
              <a:rPr lang="en-US" sz="1600" dirty="0">
                <a:solidFill>
                  <a:prstClr val="black"/>
                </a:solidFill>
                <a:latin typeface="Consolas" panose="020B0609020204030204" pitchFamily="49" charset="0"/>
              </a:rPr>
              <a:t>void </a:t>
            </a:r>
            <a:r>
              <a:rPr lang="en-US" sz="1600" dirty="0" err="1">
                <a:solidFill>
                  <a:prstClr val="black"/>
                </a:solidFill>
                <a:latin typeface="Consolas" panose="020B0609020204030204" pitchFamily="49" charset="0"/>
              </a:rPr>
              <a:t>Linked_list</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push_back</a:t>
            </a:r>
            <a:r>
              <a:rPr lang="en-US" sz="1600" dirty="0">
                <a:solidFill>
                  <a:prstClr val="black"/>
                </a:solidFill>
                <a:latin typeface="Consolas" panose="020B0609020204030204" pitchFamily="49" charset="0"/>
              </a:rPr>
              <a:t>( double </a:t>
            </a:r>
            <a:r>
              <a:rPr lang="en-US" sz="1600" dirty="0" err="1">
                <a:solidFill>
                  <a:prstClr val="black"/>
                </a:solidFill>
                <a:latin typeface="Consolas" panose="020B0609020204030204" pitchFamily="49" charset="0"/>
              </a:rPr>
              <a:t>new_value</a:t>
            </a:r>
            <a:r>
              <a:rPr lang="en-US" sz="1600" dirty="0">
                <a:solidFill>
                  <a:prstClr val="black"/>
                </a:solidFill>
                <a:latin typeface="Consolas" panose="020B0609020204030204" pitchFamily="49" charset="0"/>
              </a:rPr>
              <a:t> ) {</a:t>
            </a:r>
          </a:p>
          <a:p>
            <a:pPr marL="800100" lvl="2" indent="0">
              <a:buNone/>
            </a:pPr>
            <a:r>
              <a:rPr lang="en-US" sz="1600" dirty="0">
                <a:solidFill>
                  <a:prstClr val="black"/>
                </a:solidFill>
                <a:latin typeface="Consolas" panose="020B0609020204030204" pitchFamily="49" charset="0"/>
              </a:rPr>
              <a:t>    if ( empty() ) {</a:t>
            </a:r>
          </a:p>
          <a:p>
            <a:pPr marL="800100" lvl="2" indent="0">
              <a:buNone/>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push_front</a:t>
            </a:r>
            <a:r>
              <a:rPr lang="en-US" sz="1600" dirty="0">
                <a:solidFill>
                  <a:prstClr val="black"/>
                </a:solidFill>
                <a:latin typeface="Consolas" panose="020B0609020204030204" pitchFamily="49" charset="0"/>
              </a:rPr>
              <a:t>();</a:t>
            </a:r>
          </a:p>
          <a:p>
            <a:pPr marL="800100" lvl="2" indent="0">
              <a:buNone/>
            </a:pPr>
            <a:r>
              <a:rPr lang="en-US" sz="1600" dirty="0">
                <a:solidFill>
                  <a:prstClr val="black"/>
                </a:solidFill>
                <a:latin typeface="Consolas" panose="020B0609020204030204" pitchFamily="49" charset="0"/>
              </a:rPr>
              <a:t>    } else {</a:t>
            </a:r>
          </a:p>
          <a:p>
            <a:pPr marL="800100" lvl="2" indent="0">
              <a:buNone/>
            </a:pPr>
            <a:r>
              <a:rPr lang="en-US" sz="1600" dirty="0">
                <a:solidFill>
                  <a:prstClr val="black"/>
                </a:solidFill>
                <a:latin typeface="Consolas" panose="020B0609020204030204" pitchFamily="49" charset="0"/>
              </a:rPr>
              <a:t>        // Begin critical code:</a:t>
            </a:r>
          </a:p>
          <a:p>
            <a:pPr marL="800100" lvl="2" indent="0">
              <a:buNone/>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p_list_tail</a:t>
            </a:r>
            <a:r>
              <a:rPr lang="en-US" sz="1600" dirty="0">
                <a:solidFill>
                  <a:srgbClr val="0070C0"/>
                </a:solidFill>
                <a:latin typeface="Consolas" panose="020B0609020204030204" pitchFamily="49" charset="0"/>
              </a:rPr>
              <a:t>_-&gt;</a:t>
            </a:r>
            <a:r>
              <a:rPr lang="en-US" sz="1600" dirty="0" err="1">
                <a:solidFill>
                  <a:srgbClr val="0070C0"/>
                </a:solidFill>
                <a:latin typeface="Consolas" panose="020B0609020204030204" pitchFamily="49" charset="0"/>
              </a:rPr>
              <a:t>p_next_node</a:t>
            </a:r>
            <a:r>
              <a:rPr lang="en-US" sz="1600" dirty="0">
                <a:solidFill>
                  <a:srgbClr val="0070C0"/>
                </a:solidFill>
                <a:latin typeface="Consolas" panose="020B0609020204030204" pitchFamily="49" charset="0"/>
              </a:rPr>
              <a:t>(</a:t>
            </a:r>
          </a:p>
          <a:p>
            <a:pPr marL="800100" lvl="2" indent="0">
              <a:buNone/>
            </a:pPr>
            <a:r>
              <a:rPr lang="en-US" sz="1600" dirty="0">
                <a:solidFill>
                  <a:srgbClr val="0070C0"/>
                </a:solidFill>
                <a:latin typeface="Consolas" panose="020B0609020204030204" pitchFamily="49" charset="0"/>
              </a:rPr>
              <a:t>                              new Node{ </a:t>
            </a:r>
            <a:r>
              <a:rPr lang="en-US" sz="1600" dirty="0" err="1">
                <a:solidFill>
                  <a:srgbClr val="0070C0"/>
                </a:solidFill>
                <a:latin typeface="Consolas" panose="020B0609020204030204" pitchFamily="49" charset="0"/>
              </a:rPr>
              <a:t>new_value</a:t>
            </a: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nullptr</a:t>
            </a:r>
            <a:r>
              <a:rPr lang="en-US" sz="1600" dirty="0">
                <a:solidFill>
                  <a:srgbClr val="0070C0"/>
                </a:solidFill>
                <a:latin typeface="Consolas" panose="020B0609020204030204" pitchFamily="49" charset="0"/>
              </a:rPr>
              <a:t> } );</a:t>
            </a:r>
          </a:p>
          <a:p>
            <a:pPr marL="800100" lvl="2" indent="0">
              <a:buNone/>
            </a:pPr>
            <a:r>
              <a:rPr lang="en-US" sz="1600" dirty="0">
                <a:solidFill>
                  <a:srgbClr val="7030A0"/>
                </a:solidFill>
                <a:latin typeface="Consolas" panose="020B0609020204030204" pitchFamily="49" charset="0"/>
              </a:rPr>
              <a:t>            </a:t>
            </a:r>
            <a:r>
              <a:rPr lang="en-US" sz="1600" dirty="0" err="1">
                <a:solidFill>
                  <a:srgbClr val="7030A0"/>
                </a:solidFill>
                <a:latin typeface="Consolas" panose="020B0609020204030204" pitchFamily="49" charset="0"/>
              </a:rPr>
              <a:t>p_list_tail</a:t>
            </a:r>
            <a:r>
              <a:rPr lang="en-US" sz="1600" dirty="0">
                <a:solidFill>
                  <a:srgbClr val="7030A0"/>
                </a:solidFill>
                <a:latin typeface="Consolas" panose="020B0609020204030204" pitchFamily="49" charset="0"/>
              </a:rPr>
              <a:t>_ = </a:t>
            </a:r>
            <a:r>
              <a:rPr lang="en-US" sz="1600" dirty="0" err="1">
                <a:solidFill>
                  <a:srgbClr val="7030A0"/>
                </a:solidFill>
                <a:latin typeface="Consolas" panose="020B0609020204030204" pitchFamily="49" charset="0"/>
              </a:rPr>
              <a:t>p_list_tail</a:t>
            </a:r>
            <a:r>
              <a:rPr lang="en-US" sz="1600" dirty="0">
                <a:solidFill>
                  <a:srgbClr val="7030A0"/>
                </a:solidFill>
                <a:latin typeface="Consolas" panose="020B0609020204030204" pitchFamily="49" charset="0"/>
              </a:rPr>
              <a:t>-&gt;</a:t>
            </a:r>
            <a:r>
              <a:rPr lang="en-US" sz="1600" dirty="0" err="1">
                <a:solidFill>
                  <a:srgbClr val="7030A0"/>
                </a:solidFill>
                <a:latin typeface="Consolas" panose="020B0609020204030204" pitchFamily="49" charset="0"/>
              </a:rPr>
              <a:t>p_next_node</a:t>
            </a:r>
            <a:r>
              <a:rPr lang="en-US" sz="1600" dirty="0">
                <a:solidFill>
                  <a:srgbClr val="7030A0"/>
                </a:solidFill>
                <a:latin typeface="Consolas" panose="020B0609020204030204" pitchFamily="49" charset="0"/>
              </a:rPr>
              <a:t>();</a:t>
            </a:r>
          </a:p>
          <a:p>
            <a:pPr marL="800100" lvl="2" indent="0">
              <a:buNone/>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list_size</a:t>
            </a:r>
            <a:r>
              <a:rPr lang="en-US" sz="1600" dirty="0">
                <a:solidFill>
                  <a:srgbClr val="FF0000"/>
                </a:solidFill>
                <a:latin typeface="Consolas" panose="020B0609020204030204" pitchFamily="49" charset="0"/>
              </a:rPr>
              <a:t>_;</a:t>
            </a:r>
          </a:p>
          <a:p>
            <a:pPr marL="800100" lvl="2" indent="0">
              <a:buNone/>
            </a:pPr>
            <a:r>
              <a:rPr lang="en-US" sz="1600" dirty="0">
                <a:latin typeface="Consolas" panose="020B0609020204030204" pitchFamily="49" charset="0"/>
              </a:rPr>
              <a:t>        // End critical code</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A2EE5623-864A-401F-A014-C9B98B6CBA6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27374"/>
      </p:ext>
    </p:extLst>
  </p:cSld>
  <p:clrMapOvr>
    <a:masterClrMapping/>
  </p:clrMapOvr>
  <mc:AlternateContent xmlns:mc="http://schemas.openxmlformats.org/markup-compatibility/2006">
    <mc:Choice xmlns:p14="http://schemas.microsoft.com/office/powerpoint/2010/main" Requires="p14">
      <p:transition spd="slow" p14:dur="2000" advTm="66925"/>
    </mc:Choice>
    <mc:Fallback>
      <p:transition spd="slow" advTm="6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Pushing at the back</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Notice now that we can:</a:t>
            </a:r>
          </a:p>
          <a:p>
            <a:pPr lvl="1"/>
            <a:r>
              <a:rPr lang="en-US" dirty="0"/>
              <a:t>Easily push and pop at the front of the linked list</a:t>
            </a:r>
          </a:p>
          <a:p>
            <a:pPr lvl="1"/>
            <a:r>
              <a:rPr lang="en-US" dirty="0"/>
              <a:t>Push at the back of the linked list</a:t>
            </a:r>
          </a:p>
          <a:p>
            <a:pPr lvl="1"/>
            <a:endParaRPr lang="en-US" dirty="0"/>
          </a:p>
          <a:p>
            <a:r>
              <a:rPr lang="en-US" dirty="0"/>
              <a:t>Can we pop at the back of the linked list?</a:t>
            </a:r>
            <a:endParaRPr lang="en-US" sz="1600" dirty="0">
              <a:latin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A2EE5623-864A-401F-A014-C9B98B6CBA6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87596291"/>
      </p:ext>
    </p:extLst>
  </p:cSld>
  <p:clrMapOvr>
    <a:masterClrMapping/>
  </p:clrMapOvr>
  <mc:AlternateContent xmlns:mc="http://schemas.openxmlformats.org/markup-compatibility/2006">
    <mc:Choice xmlns:p14="http://schemas.microsoft.com/office/powerpoint/2010/main" Requires="p14">
      <p:transition spd="slow" p14:dur="2000" advTm="66925"/>
    </mc:Choice>
    <mc:Fallback>
      <p:transition spd="slow" advTm="6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EFC59E-8286-474A-90D9-068264E68CE3}"/>
              </a:ext>
            </a:extLst>
          </p:cNvPr>
          <p:cNvPicPr>
            <a:picLocks noChangeAspect="1"/>
          </p:cNvPicPr>
          <p:nvPr/>
        </p:nvPicPr>
        <p:blipFill>
          <a:blip r:embed="rId5"/>
          <a:stretch>
            <a:fillRect/>
          </a:stretch>
        </p:blipFill>
        <p:spPr>
          <a:xfrm>
            <a:off x="414755" y="3007017"/>
            <a:ext cx="8339809" cy="2862476"/>
          </a:xfrm>
          <a:prstGeom prst="rect">
            <a:avLst/>
          </a:prstGeom>
        </p:spPr>
      </p:pic>
      <p:pic>
        <p:nvPicPr>
          <p:cNvPr id="13" name="Picture 12">
            <a:extLst>
              <a:ext uri="{FF2B5EF4-FFF2-40B4-BE49-F238E27FC236}">
                <a16:creationId xmlns:a16="http://schemas.microsoft.com/office/drawing/2014/main" id="{0A3789E9-90A5-40F6-B4D1-647D474EE7FD}"/>
              </a:ext>
            </a:extLst>
          </p:cNvPr>
          <p:cNvPicPr>
            <a:picLocks noChangeAspect="1"/>
          </p:cNvPicPr>
          <p:nvPr/>
        </p:nvPicPr>
        <p:blipFill>
          <a:blip r:embed="rId6"/>
          <a:stretch>
            <a:fillRect/>
          </a:stretch>
        </p:blipFill>
        <p:spPr>
          <a:xfrm>
            <a:off x="413792" y="3011490"/>
            <a:ext cx="8339809" cy="2862476"/>
          </a:xfrm>
          <a:prstGeom prst="rect">
            <a:avLst/>
          </a:prstGeom>
        </p:spPr>
      </p:pic>
      <p:sp>
        <p:nvSpPr>
          <p:cNvPr id="2" name="Title 1"/>
          <p:cNvSpPr>
            <a:spLocks noGrp="1"/>
          </p:cNvSpPr>
          <p:nvPr>
            <p:ph type="title"/>
          </p:nvPr>
        </p:nvSpPr>
        <p:spPr/>
        <p:txBody>
          <a:bodyPr/>
          <a:lstStyle/>
          <a:p>
            <a:r>
              <a:rPr lang="en-US" dirty="0"/>
              <a:t>Popping at the back</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How do we pop the last node?</a:t>
            </a:r>
          </a:p>
          <a:p>
            <a:pPr lvl="1"/>
            <a:r>
              <a:rPr lang="en-US" sz="1800" dirty="0"/>
              <a:t>Update the tail pointer</a:t>
            </a:r>
          </a:p>
          <a:p>
            <a:pPr lvl="1"/>
            <a:r>
              <a:rPr lang="en-US" sz="1800" dirty="0"/>
              <a:t>Free the last node</a:t>
            </a:r>
          </a:p>
          <a:p>
            <a:pPr lvl="1"/>
            <a:r>
              <a:rPr lang="en-US" sz="1800" dirty="0"/>
              <a:t>Update what used to be the second-last node</a:t>
            </a:r>
          </a:p>
        </p:txBody>
      </p:sp>
      <p:sp>
        <p:nvSpPr>
          <p:cNvPr id="6" name="Arc 5">
            <a:extLst>
              <a:ext uri="{FF2B5EF4-FFF2-40B4-BE49-F238E27FC236}">
                <a16:creationId xmlns:a16="http://schemas.microsoft.com/office/drawing/2014/main" id="{1B495545-BF28-439A-B74E-98D317D3A4D7}"/>
              </a:ext>
            </a:extLst>
          </p:cNvPr>
          <p:cNvSpPr/>
          <p:nvPr/>
        </p:nvSpPr>
        <p:spPr>
          <a:xfrm rot="441639" flipV="1">
            <a:off x="473990" y="3012577"/>
            <a:ext cx="7860943" cy="3383196"/>
          </a:xfrm>
          <a:prstGeom prst="arc">
            <a:avLst>
              <a:gd name="adj1" fmla="val 10770313"/>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76200">
                <a:solidFill>
                  <a:schemeClr val="tx1"/>
                </a:solidFill>
              </a:ln>
            </a:endParaRPr>
          </a:p>
        </p:txBody>
      </p:sp>
      <p:sp>
        <p:nvSpPr>
          <p:cNvPr id="11" name="Arc 10">
            <a:extLst>
              <a:ext uri="{FF2B5EF4-FFF2-40B4-BE49-F238E27FC236}">
                <a16:creationId xmlns:a16="http://schemas.microsoft.com/office/drawing/2014/main" id="{BDD4D2A3-4399-4127-B4D3-78F7CCE3FE66}"/>
              </a:ext>
            </a:extLst>
          </p:cNvPr>
          <p:cNvSpPr/>
          <p:nvPr/>
        </p:nvSpPr>
        <p:spPr>
          <a:xfrm rot="441639" flipV="1">
            <a:off x="475767" y="3261450"/>
            <a:ext cx="7002197" cy="2827000"/>
          </a:xfrm>
          <a:prstGeom prst="arc">
            <a:avLst>
              <a:gd name="adj1" fmla="val 10770313"/>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76200">
                <a:solidFill>
                  <a:schemeClr val="tx1"/>
                </a:solidFill>
              </a:ln>
            </a:endParaRPr>
          </a:p>
        </p:txBody>
      </p:sp>
      <p:pic>
        <p:nvPicPr>
          <p:cNvPr id="14" name="Audio 13">
            <a:hlinkClick r:id="" action="ppaction://media"/>
            <a:extLst>
              <a:ext uri="{FF2B5EF4-FFF2-40B4-BE49-F238E27FC236}">
                <a16:creationId xmlns:a16="http://schemas.microsoft.com/office/drawing/2014/main" id="{21561167-DE57-4194-B7CB-B30A53D23A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20617260"/>
      </p:ext>
    </p:extLst>
  </p:cSld>
  <p:clrMapOvr>
    <a:masterClrMapping/>
  </p:clrMapOvr>
  <mc:AlternateContent xmlns:mc="http://schemas.openxmlformats.org/markup-compatibility/2006">
    <mc:Choice xmlns:p14="http://schemas.microsoft.com/office/powerpoint/2010/main" Requires="p14">
      <p:transition spd="slow" p14:dur="2000" advTm="43312"/>
    </mc:Choice>
    <mc:Fallback>
      <p:transition spd="slow" advTm="4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bldLst>
      <p:bldP spid="6"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Popping at the back</a:t>
            </a:r>
            <a:endParaRPr lang="en-CA" dirty="0"/>
          </a:p>
        </p:txBody>
      </p:sp>
      <p:sp>
        <p:nvSpPr>
          <p:cNvPr id="3" name="Content Placeholder 2"/>
          <p:cNvSpPr>
            <a:spLocks noGrp="1"/>
          </p:cNvSpPr>
          <p:nvPr>
            <p:ph idx="1"/>
          </p:nvPr>
        </p:nvSpPr>
        <p:spPr>
          <a:xfrm>
            <a:off x="457200" y="1600200"/>
            <a:ext cx="8229600" cy="4525963"/>
          </a:xfrm>
        </p:spPr>
        <p:txBody>
          <a:bodyPr/>
          <a:lstStyle/>
          <a:p>
            <a:r>
              <a:rPr lang="en-US" dirty="0"/>
              <a:t>Implementing this in code:</a:t>
            </a:r>
            <a:endParaRPr lang="en-US" sz="1400" dirty="0">
              <a:solidFill>
                <a:prstClr val="black"/>
              </a:solidFill>
              <a:latin typeface="Consolas" panose="020B0609020204030204" pitchFamily="49" charset="0"/>
            </a:endParaRPr>
          </a:p>
          <a:p>
            <a:pPr marL="800100" lvl="2" indent="0">
              <a:buNone/>
              <a:defRPr/>
            </a:pPr>
            <a:r>
              <a:rPr lang="en-US" sz="1450" dirty="0">
                <a:latin typeface="Consolas" panose="020B0609020204030204" pitchFamily="49" charset="0"/>
              </a:rPr>
              <a:t>void </a:t>
            </a:r>
            <a:r>
              <a:rPr lang="en-US" sz="1450" dirty="0" err="1">
                <a:latin typeface="Consolas" panose="020B0609020204030204" pitchFamily="49" charset="0"/>
              </a:rPr>
              <a:t>Linked_list</a:t>
            </a:r>
            <a:r>
              <a:rPr lang="en-US" sz="1450" dirty="0">
                <a:latin typeface="Consolas" panose="020B0609020204030204" pitchFamily="49" charset="0"/>
              </a:rPr>
              <a:t>::</a:t>
            </a:r>
            <a:r>
              <a:rPr lang="en-US" sz="1450" dirty="0" err="1">
                <a:latin typeface="Consolas" panose="020B0609020204030204" pitchFamily="49" charset="0"/>
              </a:rPr>
              <a:t>pop_back</a:t>
            </a:r>
            <a:r>
              <a:rPr lang="en-US" sz="1450" dirty="0">
                <a:latin typeface="Consolas" panose="020B0609020204030204" pitchFamily="49" charset="0"/>
              </a:rPr>
              <a:t>() {</a:t>
            </a:r>
          </a:p>
          <a:p>
            <a:pPr marL="800100" lvl="2" indent="0">
              <a:buNone/>
              <a:defRPr/>
            </a:pPr>
            <a:r>
              <a:rPr lang="en-US" sz="1450" dirty="0">
                <a:latin typeface="Consolas" panose="020B0609020204030204" pitchFamily="49" charset="0"/>
              </a:rPr>
              <a:t>    if ( size() == 1 ) {</a:t>
            </a:r>
          </a:p>
          <a:p>
            <a:pPr marL="800100" lvl="2" indent="0">
              <a:buNone/>
              <a:defRPr/>
            </a:pPr>
            <a:r>
              <a:rPr lang="en-US" sz="1450" dirty="0">
                <a:latin typeface="Consolas" panose="020B0609020204030204" pitchFamily="49" charset="0"/>
              </a:rPr>
              <a:t>        </a:t>
            </a:r>
            <a:r>
              <a:rPr lang="en-US" sz="1450" dirty="0" err="1">
                <a:latin typeface="Consolas" panose="020B0609020204030204" pitchFamily="49" charset="0"/>
              </a:rPr>
              <a:t>pop_front</a:t>
            </a:r>
            <a:r>
              <a:rPr lang="en-US" sz="1450" dirty="0">
                <a:latin typeface="Consolas" panose="020B0609020204030204" pitchFamily="49" charset="0"/>
              </a:rPr>
              <a:t>();</a:t>
            </a:r>
          </a:p>
          <a:p>
            <a:pPr marL="800100" lvl="2" indent="0">
              <a:buNone/>
              <a:defRPr/>
            </a:pPr>
            <a:r>
              <a:rPr lang="en-US" sz="1450" dirty="0">
                <a:latin typeface="Consolas" panose="020B0609020204030204" pitchFamily="49" charset="0"/>
              </a:rPr>
              <a:t>    } else if ( !empty() ) {</a:t>
            </a:r>
          </a:p>
          <a:p>
            <a:pPr marL="800100" lvl="2" indent="0">
              <a:buNone/>
              <a:defRPr/>
            </a:pPr>
            <a:r>
              <a:rPr lang="en-US" sz="1450" dirty="0">
                <a:latin typeface="Consolas" panose="020B0609020204030204" pitchFamily="49" charset="0"/>
              </a:rPr>
              <a:t>        Node *</a:t>
            </a:r>
            <a:r>
              <a:rPr lang="en-US" sz="1450" dirty="0" err="1">
                <a:latin typeface="Consolas" panose="020B0609020204030204" pitchFamily="49" charset="0"/>
              </a:rPr>
              <a:t>p_new_tail</a:t>
            </a:r>
            <a:r>
              <a:rPr lang="en-US" sz="1450" dirty="0">
                <a:latin typeface="Consolas" panose="020B0609020204030204" pitchFamily="49" charset="0"/>
              </a:rPr>
              <a:t>{ </a:t>
            </a:r>
            <a:r>
              <a:rPr lang="en-US" sz="1450" dirty="0" err="1">
                <a:latin typeface="Consolas" panose="020B0609020204030204" pitchFamily="49" charset="0"/>
              </a:rPr>
              <a:t>p_list_head</a:t>
            </a:r>
            <a:r>
              <a:rPr lang="en-US" sz="1450" dirty="0">
                <a:latin typeface="Consolas" panose="020B0609020204030204" pitchFamily="49" charset="0"/>
              </a:rPr>
              <a:t>_ };</a:t>
            </a:r>
          </a:p>
          <a:p>
            <a:pPr marL="800100" lvl="2" indent="0">
              <a:buNone/>
              <a:defRPr/>
            </a:pPr>
            <a:endParaRPr lang="en-US" sz="1000" dirty="0">
              <a:latin typeface="Consolas" panose="020B0609020204030204" pitchFamily="49" charset="0"/>
            </a:endParaRPr>
          </a:p>
          <a:p>
            <a:pPr marL="800100" lvl="2" indent="0">
              <a:buNone/>
              <a:defRPr/>
            </a:pPr>
            <a:r>
              <a:rPr lang="en-US" sz="1450" dirty="0">
                <a:latin typeface="Consolas" panose="020B0609020204030204" pitchFamily="49" charset="0"/>
              </a:rPr>
              <a:t>        while ( </a:t>
            </a:r>
            <a:r>
              <a:rPr lang="en-US" sz="1450" dirty="0" err="1">
                <a:latin typeface="Consolas" panose="020B0609020204030204" pitchFamily="49" charset="0"/>
              </a:rPr>
              <a:t>p_new_tail</a:t>
            </a:r>
            <a:r>
              <a:rPr lang="en-US" sz="1450" dirty="0">
                <a:latin typeface="Consolas" panose="020B0609020204030204" pitchFamily="49" charset="0"/>
              </a:rPr>
              <a:t>-&gt;</a:t>
            </a:r>
            <a:r>
              <a:rPr lang="en-US" sz="1450" dirty="0" err="1">
                <a:latin typeface="Consolas" panose="020B0609020204030204" pitchFamily="49" charset="0"/>
              </a:rPr>
              <a:t>p_next_node</a:t>
            </a:r>
            <a:r>
              <a:rPr lang="en-US" sz="1450" dirty="0">
                <a:latin typeface="Consolas" panose="020B0609020204030204" pitchFamily="49" charset="0"/>
              </a:rPr>
              <a:t>() != </a:t>
            </a:r>
            <a:r>
              <a:rPr lang="en-US" sz="1450" dirty="0" err="1">
                <a:latin typeface="Consolas" panose="020B0609020204030204" pitchFamily="49" charset="0"/>
              </a:rPr>
              <a:t>p_list_tail</a:t>
            </a:r>
            <a:r>
              <a:rPr lang="en-US" sz="1450" dirty="0">
                <a:latin typeface="Consolas" panose="020B0609020204030204" pitchFamily="49" charset="0"/>
              </a:rPr>
              <a:t>_ ) {</a:t>
            </a:r>
          </a:p>
          <a:p>
            <a:pPr marL="800100" lvl="2" indent="0">
              <a:buNone/>
              <a:defRPr/>
            </a:pPr>
            <a:r>
              <a:rPr lang="en-US" sz="1450" dirty="0">
                <a:latin typeface="Consolas" panose="020B0609020204030204" pitchFamily="49" charset="0"/>
              </a:rPr>
              <a:t>            </a:t>
            </a:r>
            <a:r>
              <a:rPr lang="en-US" sz="1450" dirty="0" err="1">
                <a:latin typeface="Consolas" panose="020B0609020204030204" pitchFamily="49" charset="0"/>
              </a:rPr>
              <a:t>p_new_tail</a:t>
            </a:r>
            <a:r>
              <a:rPr lang="en-US" sz="1450" dirty="0">
                <a:latin typeface="Consolas" panose="020B0609020204030204" pitchFamily="49" charset="0"/>
              </a:rPr>
              <a:t> = </a:t>
            </a:r>
            <a:r>
              <a:rPr lang="en-US" sz="1450" dirty="0" err="1">
                <a:latin typeface="Consolas" panose="020B0609020204030204" pitchFamily="49" charset="0"/>
              </a:rPr>
              <a:t>p_new_tail</a:t>
            </a:r>
            <a:r>
              <a:rPr lang="en-US" sz="1450" dirty="0">
                <a:latin typeface="Consolas" panose="020B0609020204030204" pitchFamily="49" charset="0"/>
              </a:rPr>
              <a:t>-&gt;</a:t>
            </a:r>
            <a:r>
              <a:rPr lang="en-US" sz="1450" dirty="0" err="1">
                <a:latin typeface="Consolas" panose="020B0609020204030204" pitchFamily="49" charset="0"/>
              </a:rPr>
              <a:t>p_next_node</a:t>
            </a:r>
            <a:r>
              <a:rPr lang="en-US" sz="1450" dirty="0">
                <a:latin typeface="Consolas" panose="020B0609020204030204" pitchFamily="49" charset="0"/>
              </a:rPr>
              <a:t>();</a:t>
            </a:r>
          </a:p>
          <a:p>
            <a:pPr marL="800100" lvl="2" indent="0">
              <a:buNone/>
              <a:defRPr/>
            </a:pPr>
            <a:r>
              <a:rPr lang="en-US" sz="1450" dirty="0">
                <a:latin typeface="Consolas" panose="020B0609020204030204" pitchFamily="49" charset="0"/>
              </a:rPr>
              <a:t>        }</a:t>
            </a:r>
          </a:p>
          <a:p>
            <a:pPr marL="800100" lvl="2" indent="0">
              <a:buNone/>
              <a:defRPr/>
            </a:pPr>
            <a:endParaRPr lang="en-US" sz="1000" dirty="0">
              <a:latin typeface="Consolas" panose="020B0609020204030204" pitchFamily="49" charset="0"/>
            </a:endParaRPr>
          </a:p>
          <a:p>
            <a:pPr marL="800100" lvl="2" indent="0">
              <a:buNone/>
              <a:defRPr/>
            </a:pPr>
            <a:r>
              <a:rPr lang="en-US" sz="1450" dirty="0">
                <a:latin typeface="Consolas" panose="020B0609020204030204" pitchFamily="49" charset="0"/>
              </a:rPr>
              <a:t>        // Begin critical code:</a:t>
            </a:r>
          </a:p>
          <a:p>
            <a:pPr marL="800100" lvl="2" indent="0">
              <a:buNone/>
              <a:defRPr/>
            </a:pPr>
            <a:r>
              <a:rPr lang="en-US" sz="1450" dirty="0">
                <a:latin typeface="Consolas" panose="020B0609020204030204" pitchFamily="49" charset="0"/>
              </a:rPr>
              <a:t>            // No need to update </a:t>
            </a:r>
            <a:r>
              <a:rPr lang="en-US" sz="1450" dirty="0" err="1">
                <a:latin typeface="Consolas" panose="020B0609020204030204" pitchFamily="49" charset="0"/>
              </a:rPr>
              <a:t>p_list_head</a:t>
            </a:r>
            <a:r>
              <a:rPr lang="en-US" sz="1450" dirty="0">
                <a:latin typeface="Consolas" panose="020B0609020204030204" pitchFamily="49" charset="0"/>
              </a:rPr>
              <a:t>_ as size() &gt; 1</a:t>
            </a:r>
          </a:p>
          <a:p>
            <a:pPr marL="800100" lvl="2" indent="0">
              <a:buNone/>
              <a:defRPr/>
            </a:pPr>
            <a:r>
              <a:rPr lang="en-US" sz="1450" dirty="0">
                <a:latin typeface="Consolas" panose="020B0609020204030204" pitchFamily="49" charset="0"/>
              </a:rPr>
              <a:t>            </a:t>
            </a:r>
            <a:r>
              <a:rPr lang="en-US" sz="1450" dirty="0" err="1">
                <a:latin typeface="Consolas" panose="020B0609020204030204" pitchFamily="49" charset="0"/>
              </a:rPr>
              <a:t>p_list_tail</a:t>
            </a:r>
            <a:r>
              <a:rPr lang="en-US" sz="1450" dirty="0">
                <a:latin typeface="Consolas" panose="020B0609020204030204" pitchFamily="49" charset="0"/>
              </a:rPr>
              <a:t>_ = </a:t>
            </a:r>
            <a:r>
              <a:rPr lang="en-US" sz="1450" dirty="0" err="1">
                <a:latin typeface="Consolas" panose="020B0609020204030204" pitchFamily="49" charset="0"/>
              </a:rPr>
              <a:t>p_new_tail</a:t>
            </a:r>
            <a:r>
              <a:rPr lang="en-US" sz="1450" dirty="0">
                <a:latin typeface="Consolas" panose="020B0609020204030204" pitchFamily="49" charset="0"/>
              </a:rPr>
              <a:t>;</a:t>
            </a:r>
          </a:p>
          <a:p>
            <a:pPr marL="800100" lvl="2" indent="0">
              <a:buNone/>
              <a:defRPr/>
            </a:pPr>
            <a:r>
              <a:rPr lang="en-US" sz="1450" dirty="0">
                <a:latin typeface="Consolas" panose="020B0609020204030204" pitchFamily="49" charset="0"/>
              </a:rPr>
              <a:t>            delete </a:t>
            </a:r>
            <a:r>
              <a:rPr lang="en-US" sz="1450" dirty="0" err="1">
                <a:latin typeface="Consolas" panose="020B0609020204030204" pitchFamily="49" charset="0"/>
              </a:rPr>
              <a:t>p_list_tail</a:t>
            </a:r>
            <a:r>
              <a:rPr lang="en-US" sz="1450" dirty="0">
                <a:latin typeface="Consolas" panose="020B0609020204030204" pitchFamily="49" charset="0"/>
              </a:rPr>
              <a:t>_-&gt;</a:t>
            </a:r>
            <a:r>
              <a:rPr lang="en-US" sz="1450" dirty="0" err="1">
                <a:latin typeface="Consolas" panose="020B0609020204030204" pitchFamily="49" charset="0"/>
              </a:rPr>
              <a:t>p_next_node</a:t>
            </a:r>
            <a:r>
              <a:rPr lang="en-US" sz="1450" dirty="0">
                <a:latin typeface="Consolas" panose="020B0609020204030204" pitchFamily="49" charset="0"/>
              </a:rPr>
              <a:t>();</a:t>
            </a:r>
          </a:p>
          <a:p>
            <a:pPr marL="800100" lvl="2" indent="0">
              <a:buNone/>
              <a:defRPr/>
            </a:pPr>
            <a:r>
              <a:rPr lang="en-US" sz="1450" dirty="0">
                <a:latin typeface="Consolas" panose="020B0609020204030204" pitchFamily="49" charset="0"/>
              </a:rPr>
              <a:t>            </a:t>
            </a:r>
            <a:r>
              <a:rPr lang="en-US" sz="1450" dirty="0" err="1">
                <a:latin typeface="Consolas" panose="020B0609020204030204" pitchFamily="49" charset="0"/>
              </a:rPr>
              <a:t>p_list_tail</a:t>
            </a:r>
            <a:r>
              <a:rPr lang="en-US" sz="1450" dirty="0">
                <a:latin typeface="Consolas" panose="020B0609020204030204" pitchFamily="49" charset="0"/>
              </a:rPr>
              <a:t>_-&gt;</a:t>
            </a:r>
            <a:r>
              <a:rPr lang="en-US" sz="1450" dirty="0" err="1">
                <a:latin typeface="Consolas" panose="020B0609020204030204" pitchFamily="49" charset="0"/>
              </a:rPr>
              <a:t>p_next_node</a:t>
            </a:r>
            <a:r>
              <a:rPr lang="en-US" sz="1450" dirty="0">
                <a:latin typeface="Consolas" panose="020B0609020204030204" pitchFamily="49" charset="0"/>
              </a:rPr>
              <a:t>( </a:t>
            </a:r>
            <a:r>
              <a:rPr lang="en-US" sz="1450" dirty="0" err="1">
                <a:latin typeface="Consolas" panose="020B0609020204030204" pitchFamily="49" charset="0"/>
              </a:rPr>
              <a:t>nullptr</a:t>
            </a:r>
            <a:r>
              <a:rPr lang="en-US" sz="1450" dirty="0">
                <a:latin typeface="Consolas" panose="020B0609020204030204" pitchFamily="49" charset="0"/>
              </a:rPr>
              <a:t> );</a:t>
            </a:r>
          </a:p>
          <a:p>
            <a:pPr marL="800100" lvl="2" indent="0">
              <a:buNone/>
              <a:defRPr/>
            </a:pPr>
            <a:r>
              <a:rPr lang="en-US" sz="1450" dirty="0">
                <a:solidFill>
                  <a:srgbClr val="FF0000"/>
                </a:solidFill>
                <a:latin typeface="Consolas" panose="020B0609020204030204" pitchFamily="49" charset="0"/>
              </a:rPr>
              <a:t> </a:t>
            </a:r>
            <a:r>
              <a:rPr lang="en-US" sz="1450" dirty="0">
                <a:latin typeface="Consolas" panose="020B0609020204030204" pitchFamily="49" charset="0"/>
              </a:rPr>
              <a:t>           --</a:t>
            </a:r>
            <a:r>
              <a:rPr lang="en-US" sz="1450" dirty="0" err="1">
                <a:latin typeface="Consolas" panose="020B0609020204030204" pitchFamily="49" charset="0"/>
              </a:rPr>
              <a:t>list_size</a:t>
            </a:r>
            <a:r>
              <a:rPr lang="en-US" sz="1450" dirty="0">
                <a:latin typeface="Consolas" panose="020B0609020204030204" pitchFamily="49" charset="0"/>
              </a:rPr>
              <a:t>_;</a:t>
            </a:r>
          </a:p>
          <a:p>
            <a:pPr marL="800100" lvl="2" indent="0">
              <a:buNone/>
              <a:defRPr/>
            </a:pPr>
            <a:r>
              <a:rPr lang="en-US" sz="1450" dirty="0">
                <a:latin typeface="Consolas" panose="020B0609020204030204" pitchFamily="49" charset="0"/>
              </a:rPr>
              <a:t>        // End critical code</a:t>
            </a:r>
          </a:p>
          <a:p>
            <a:pPr marL="800100" lvl="2" indent="0">
              <a:buNone/>
              <a:defRPr/>
            </a:pPr>
            <a:r>
              <a:rPr lang="en-US" sz="1450" dirty="0">
                <a:latin typeface="Consolas" panose="020B0609020204030204" pitchFamily="49" charset="0"/>
              </a:rPr>
              <a:t>    }</a:t>
            </a:r>
          </a:p>
          <a:p>
            <a:pPr marL="800100" lvl="2" indent="0">
              <a:buNone/>
              <a:defRPr/>
            </a:pPr>
            <a:r>
              <a:rPr lang="en-US" sz="1450" dirty="0">
                <a:solidFill>
                  <a:prstClr val="black"/>
                </a:solidFill>
                <a:latin typeface="Consolas" panose="020B0609020204030204" pitchFamily="49" charset="0"/>
              </a:rPr>
              <a:t>}</a:t>
            </a:r>
          </a:p>
          <a:p>
            <a:pPr marL="800100" lvl="2" indent="0">
              <a:buNone/>
            </a:pPr>
            <a:endParaRPr lang="en-CA" sz="1400" dirty="0">
              <a:latin typeface="Consolas" panose="020B0609020204030204" pitchFamily="49" charset="0"/>
            </a:endParaRPr>
          </a:p>
          <a:p>
            <a:pPr marL="800100" lvl="2" indent="0">
              <a:buNone/>
            </a:pPr>
            <a:endParaRPr lang="en-CA" sz="1400" dirty="0">
              <a:latin typeface="Consolas" panose="020B0609020204030204" pitchFamily="49" charset="0"/>
            </a:endParaRPr>
          </a:p>
          <a:p>
            <a:pPr marL="1714500" lvl="4" indent="0">
              <a:buNone/>
            </a:pPr>
            <a:endParaRPr lang="en-US" dirty="0">
              <a:solidFill>
                <a:prstClr val="black"/>
              </a:solidFill>
            </a:endParaRPr>
          </a:p>
        </p:txBody>
      </p:sp>
      <p:pic>
        <p:nvPicPr>
          <p:cNvPr id="4" name="Audio 3">
            <a:hlinkClick r:id="" action="ppaction://media"/>
            <a:extLst>
              <a:ext uri="{FF2B5EF4-FFF2-40B4-BE49-F238E27FC236}">
                <a16:creationId xmlns:a16="http://schemas.microsoft.com/office/drawing/2014/main" id="{78852D89-9C30-4010-BEC3-6EF9FF8B405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56487714"/>
      </p:ext>
    </p:extLst>
  </p:cSld>
  <p:clrMapOvr>
    <a:masterClrMapping/>
  </p:clrMapOvr>
  <mc:AlternateContent xmlns:mc="http://schemas.openxmlformats.org/markup-compatibility/2006">
    <mc:Choice xmlns:p14="http://schemas.microsoft.com/office/powerpoint/2010/main" Requires="p14">
      <p:transition spd="slow" p14:dur="2000" advTm="165951"/>
    </mc:Choice>
    <mc:Fallback>
      <p:transition spd="slow" advTm="16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Discussion</a:t>
            </a:r>
          </a:p>
        </p:txBody>
      </p:sp>
      <p:sp>
        <p:nvSpPr>
          <p:cNvPr id="3" name="Content Placeholder 2"/>
          <p:cNvSpPr>
            <a:spLocks noGrp="1"/>
          </p:cNvSpPr>
          <p:nvPr>
            <p:ph idx="1"/>
          </p:nvPr>
        </p:nvSpPr>
        <p:spPr/>
        <p:txBody>
          <a:bodyPr/>
          <a:lstStyle/>
          <a:p>
            <a:r>
              <a:rPr lang="en-CA" dirty="0"/>
              <a:t>Popping the last node requires to access the second-last node</a:t>
            </a:r>
          </a:p>
          <a:p>
            <a:pPr lvl="1"/>
            <a:r>
              <a:rPr lang="en-CA" dirty="0"/>
              <a:t>Finding that second-last node requires us to walk through the nodes</a:t>
            </a:r>
          </a:p>
          <a:p>
            <a:pPr lvl="1"/>
            <a:r>
              <a:rPr lang="en-CA" dirty="0"/>
              <a:t>This will, of course, be slow for large linked lists</a:t>
            </a:r>
          </a:p>
          <a:p>
            <a:pPr lvl="1"/>
            <a:endParaRPr lang="en-CA" dirty="0"/>
          </a:p>
          <a:p>
            <a:r>
              <a:rPr lang="en-CA" dirty="0"/>
              <a:t>Fortunately, this is not required for a queue:</a:t>
            </a:r>
          </a:p>
          <a:p>
            <a:pPr lvl="1"/>
            <a:r>
              <a:rPr lang="en-US" dirty="0"/>
              <a:t>For a queue, we push new requests at the back (fast)</a:t>
            </a:r>
          </a:p>
          <a:p>
            <a:pPr lvl="1"/>
            <a:r>
              <a:rPr lang="en-US" dirty="0"/>
              <a:t>When we are ready to service a request, we pop that request that has been in the queue the longest: the one at the front</a:t>
            </a:r>
          </a:p>
          <a:p>
            <a:pPr lvl="1"/>
            <a:endParaRPr lang="en-US" dirty="0"/>
          </a:p>
          <a:p>
            <a:r>
              <a:rPr lang="en-US" dirty="0"/>
              <a:t>Never-the-less, in order to pop the last node efficiently,</a:t>
            </a:r>
            <a:br>
              <a:rPr lang="en-CA" dirty="0"/>
            </a:br>
            <a:r>
              <a:rPr lang="en-CA" dirty="0"/>
              <a:t>	we now must change the node class</a:t>
            </a:r>
          </a:p>
          <a:p>
            <a:pPr lvl="1"/>
            <a:r>
              <a:rPr lang="en-CA" dirty="0"/>
              <a:t>The node class must now not only store the address of the next node, but also store the address of the previous node</a:t>
            </a:r>
            <a:br>
              <a:rPr lang="en-CA" dirty="0"/>
            </a:br>
            <a:r>
              <a:rPr lang="en-CA" dirty="0"/>
              <a:t>      </a:t>
            </a:r>
            <a:endParaRPr lang="en-US" dirty="0"/>
          </a:p>
        </p:txBody>
      </p:sp>
      <p:pic>
        <p:nvPicPr>
          <p:cNvPr id="7" name="Audio 6">
            <a:hlinkClick r:id="" action="ppaction://media"/>
            <a:extLst>
              <a:ext uri="{FF2B5EF4-FFF2-40B4-BE49-F238E27FC236}">
                <a16:creationId xmlns:a16="http://schemas.microsoft.com/office/drawing/2014/main" id="{EAE2D009-BBC9-44EA-BAFC-57CBE8E567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86836194"/>
      </p:ext>
    </p:extLst>
  </p:cSld>
  <p:clrMapOvr>
    <a:masterClrMapping/>
  </p:clrMapOvr>
  <mc:AlternateContent xmlns:mc="http://schemas.openxmlformats.org/markup-compatibility/2006">
    <mc:Choice xmlns:p14="http://schemas.microsoft.com/office/powerpoint/2010/main" Requires="p14">
      <p:transition spd="slow" p14:dur="2000" advTm="175270"/>
    </mc:Choice>
    <mc:Fallback>
      <p:transition spd="slow" advTm="17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a:xfrm>
            <a:off x="457200" y="1600200"/>
            <a:ext cx="8470900" cy="4525963"/>
          </a:xfrm>
        </p:spPr>
        <p:txBody>
          <a:bodyPr/>
          <a:lstStyle/>
          <a:p>
            <a:r>
              <a:rPr lang="en-CA" dirty="0"/>
              <a:t>Following this lesson, you now</a:t>
            </a:r>
          </a:p>
          <a:p>
            <a:pPr lvl="1"/>
            <a:r>
              <a:rPr lang="en-CA" dirty="0"/>
              <a:t>Know how to implement a tail pointer</a:t>
            </a:r>
          </a:p>
          <a:p>
            <a:pPr lvl="1"/>
            <a:r>
              <a:rPr lang="en-CA" dirty="0"/>
              <a:t>Understand how to update the existing member functions to correctly update for the tail pointer</a:t>
            </a:r>
          </a:p>
          <a:p>
            <a:pPr lvl="1"/>
            <a:r>
              <a:rPr lang="en-US" dirty="0"/>
              <a:t>Know how to implement a push back member function</a:t>
            </a:r>
          </a:p>
          <a:p>
            <a:pPr lvl="1"/>
            <a:r>
              <a:rPr lang="en-US" dirty="0"/>
              <a:t>Understand how to implement a pop back member function</a:t>
            </a:r>
          </a:p>
          <a:p>
            <a:pPr lvl="2"/>
            <a:r>
              <a:rPr lang="en-US" dirty="0"/>
              <a:t>With the understanding this is an expensive operation</a:t>
            </a:r>
          </a:p>
          <a:p>
            <a:pPr lvl="1"/>
            <a:r>
              <a:rPr lang="en-US" dirty="0"/>
              <a:t>Are aware that a linked list could have nodes with two pointers:</a:t>
            </a:r>
          </a:p>
          <a:p>
            <a:pPr lvl="2"/>
            <a:r>
              <a:rPr lang="en-US" dirty="0"/>
              <a:t>One for the next node in the linked list and one for the previous node</a:t>
            </a:r>
            <a:endParaRPr lang="en-CA" dirty="0"/>
          </a:p>
        </p:txBody>
      </p:sp>
      <p:pic>
        <p:nvPicPr>
          <p:cNvPr id="5" name="Audio 4">
            <a:hlinkClick r:id="" action="ppaction://media"/>
            <a:extLst>
              <a:ext uri="{FF2B5EF4-FFF2-40B4-BE49-F238E27FC236}">
                <a16:creationId xmlns:a16="http://schemas.microsoft.com/office/drawing/2014/main" id="{EAFCDA2B-0507-430E-A74E-2A3A8341F6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55738"/>
    </mc:Choice>
    <mc:Fallback>
      <p:transition spd="slow" advTm="5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https://en.wikipedia.org/wiki/Linked_list</a:t>
            </a:r>
          </a:p>
          <a:p>
            <a:pPr marL="0" indent="0">
              <a:buNone/>
            </a:pPr>
            <a:r>
              <a:rPr lang="en-CA" sz="1800" dirty="0"/>
              <a:t>[2]	https://en.wikipedia.org/wiki/Node_(computer_science)</a:t>
            </a:r>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how the implementation of a tail pointer in a linked list</a:t>
            </a:r>
            <a:endParaRPr lang="en-CA" dirty="0">
              <a:latin typeface="Consolas" panose="020B0609020204030204" pitchFamily="49" charset="0"/>
              <a:cs typeface="Consolas" panose="020B0609020204030204" pitchFamily="49" charset="0"/>
            </a:endParaRPr>
          </a:p>
          <a:p>
            <a:pPr lvl="1"/>
            <a:r>
              <a:rPr lang="en-US" dirty="0"/>
              <a:t>Update the constructor, and push front and pop front member functions to account for this new member variable</a:t>
            </a:r>
            <a:endParaRPr lang="en-CA" dirty="0"/>
          </a:p>
          <a:p>
            <a:pPr lvl="1"/>
            <a:r>
              <a:rPr lang="en-CA" dirty="0"/>
              <a:t>Implement both push back and pop back member functions</a:t>
            </a:r>
          </a:p>
          <a:p>
            <a:pPr lvl="1"/>
            <a:r>
              <a:rPr lang="en-CA" dirty="0"/>
              <a:t>See that it is still expensive to implement pop back</a:t>
            </a:r>
          </a:p>
          <a:p>
            <a:pPr lvl="1"/>
            <a:r>
              <a:rPr lang="en-CA" dirty="0"/>
              <a:t>Consider solutions for this last issue</a:t>
            </a:r>
          </a:p>
        </p:txBody>
      </p:sp>
      <p:pic>
        <p:nvPicPr>
          <p:cNvPr id="8" name="Audio 7">
            <a:hlinkClick r:id="" action="ppaction://media"/>
            <a:extLst>
              <a:ext uri="{FF2B5EF4-FFF2-40B4-BE49-F238E27FC236}">
                <a16:creationId xmlns:a16="http://schemas.microsoft.com/office/drawing/2014/main" id="{9F975252-0B5A-49F6-87C6-6B43FACDC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3660"/>
    </mc:Choice>
    <mc:Fallback>
      <p:transition spd="slow" advTm="4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Pushing at the back</a:t>
            </a:r>
          </a:p>
        </p:txBody>
      </p:sp>
      <p:sp>
        <p:nvSpPr>
          <p:cNvPr id="3" name="Content Placeholder 2"/>
          <p:cNvSpPr>
            <a:spLocks noGrp="1"/>
          </p:cNvSpPr>
          <p:nvPr>
            <p:ph idx="1"/>
          </p:nvPr>
        </p:nvSpPr>
        <p:spPr>
          <a:xfrm>
            <a:off x="457200" y="1600200"/>
            <a:ext cx="8686800" cy="4525963"/>
          </a:xfrm>
        </p:spPr>
        <p:txBody>
          <a:bodyPr/>
          <a:lstStyle/>
          <a:p>
            <a:r>
              <a:rPr lang="en-US" dirty="0"/>
              <a:t>Currently, it is easy to add a new node at the front of the linked list</a:t>
            </a:r>
          </a:p>
          <a:p>
            <a:pPr lvl="1"/>
            <a:r>
              <a:rPr lang="en-US" dirty="0"/>
              <a:t>To add a node at the </a:t>
            </a:r>
            <a:r>
              <a:rPr lang="en-US" i="1" dirty="0"/>
              <a:t>back</a:t>
            </a:r>
            <a:r>
              <a:rPr lang="en-US" dirty="0"/>
              <a:t> requires us to traverse the list</a:t>
            </a:r>
          </a:p>
          <a:p>
            <a:pPr marL="800100" lvl="2" indent="0">
              <a:buNone/>
            </a:pPr>
            <a:r>
              <a:rPr lang="en-CA" sz="1500" dirty="0">
                <a:solidFill>
                  <a:prstClr val="black"/>
                </a:solidFill>
                <a:latin typeface="Consolas" panose="020B0609020204030204" pitchFamily="49" charset="0"/>
              </a:rPr>
              <a:t>void </a:t>
            </a:r>
            <a:r>
              <a:rPr lang="en-CA" sz="1500" dirty="0" err="1">
                <a:solidFill>
                  <a:prstClr val="black"/>
                </a:solidFill>
                <a:latin typeface="Consolas" panose="020B0609020204030204" pitchFamily="49" charset="0"/>
              </a:rPr>
              <a:t>Linked_list</a:t>
            </a:r>
            <a:r>
              <a:rPr lang="en-CA" sz="1500" dirty="0">
                <a:solidFill>
                  <a:prstClr val="black"/>
                </a:solidFill>
                <a:latin typeface="Consolas" panose="020B0609020204030204" pitchFamily="49" charset="0"/>
              </a:rPr>
              <a:t>::</a:t>
            </a:r>
            <a:r>
              <a:rPr lang="en-CA" sz="1500" dirty="0" err="1">
                <a:solidFill>
                  <a:prstClr val="black"/>
                </a:solidFill>
                <a:latin typeface="Consolas" panose="020B0609020204030204" pitchFamily="49" charset="0"/>
              </a:rPr>
              <a:t>push_back</a:t>
            </a:r>
            <a:r>
              <a:rPr lang="en-CA" sz="1500" dirty="0">
                <a:solidFill>
                  <a:prstClr val="black"/>
                </a:solidFill>
                <a:latin typeface="Consolas" panose="020B0609020204030204" pitchFamily="49" charset="0"/>
              </a:rPr>
              <a:t>( double </a:t>
            </a:r>
            <a:r>
              <a:rPr lang="en-CA" sz="1500" dirty="0" err="1">
                <a:solidFill>
                  <a:prstClr val="black"/>
                </a:solidFill>
                <a:latin typeface="Consolas" panose="020B0609020204030204" pitchFamily="49" charset="0"/>
              </a:rPr>
              <a:t>new_value</a:t>
            </a:r>
            <a:r>
              <a:rPr lang="en-CA" sz="1500" dirty="0">
                <a:solidFill>
                  <a:prstClr val="black"/>
                </a:solidFill>
                <a:latin typeface="Consolas" panose="020B0609020204030204" pitchFamily="49" charset="0"/>
              </a:rPr>
              <a:t> ) {</a:t>
            </a:r>
          </a:p>
          <a:p>
            <a:pPr marL="800100" lvl="2" indent="0">
              <a:buNone/>
            </a:pPr>
            <a:r>
              <a:rPr lang="en-CA" sz="1500" dirty="0">
                <a:solidFill>
                  <a:prstClr val="black"/>
                </a:solidFill>
                <a:latin typeface="Consolas" panose="020B0609020204030204" pitchFamily="49" charset="0"/>
              </a:rPr>
              <a:t>    if ( empty() ) {</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push_front</a:t>
            </a: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new_value</a:t>
            </a:r>
            <a:r>
              <a:rPr lang="en-CA" sz="1500" dirty="0">
                <a:solidFill>
                  <a:prstClr val="black"/>
                </a:solidFill>
                <a:latin typeface="Consolas" panose="020B0609020204030204" pitchFamily="49" charset="0"/>
              </a:rPr>
              <a:t> );</a:t>
            </a:r>
          </a:p>
          <a:p>
            <a:pPr marL="800100" lvl="2" indent="0">
              <a:buNone/>
            </a:pPr>
            <a:r>
              <a:rPr lang="en-CA" sz="1500" dirty="0">
                <a:solidFill>
                  <a:prstClr val="black"/>
                </a:solidFill>
                <a:latin typeface="Consolas" panose="020B0609020204030204" pitchFamily="49" charset="0"/>
              </a:rPr>
              <a:t>    } else {</a:t>
            </a:r>
          </a:p>
          <a:p>
            <a:pPr marL="800100" lvl="2" indent="0">
              <a:buNone/>
            </a:pPr>
            <a:r>
              <a:rPr lang="en-CA" sz="1500" dirty="0">
                <a:solidFill>
                  <a:prstClr val="black"/>
                </a:solidFill>
                <a:latin typeface="Consolas" panose="020B0609020204030204" pitchFamily="49" charset="0"/>
              </a:rPr>
              <a:t>        Node *</a:t>
            </a:r>
            <a:r>
              <a:rPr lang="en-CA" sz="1500" dirty="0" err="1">
                <a:solidFill>
                  <a:prstClr val="black"/>
                </a:solidFill>
                <a:latin typeface="Consolas" panose="020B0609020204030204" pitchFamily="49" charset="0"/>
              </a:rPr>
              <a:t>p_current_back</a:t>
            </a: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p_list_head</a:t>
            </a:r>
            <a:r>
              <a:rPr lang="en-CA" sz="1500" dirty="0">
                <a:solidFill>
                  <a:prstClr val="black"/>
                </a:solidFill>
                <a:latin typeface="Consolas" panose="020B0609020204030204" pitchFamily="49" charset="0"/>
              </a:rPr>
              <a:t>_ };</a:t>
            </a:r>
          </a:p>
          <a:p>
            <a:pPr marL="800100" lvl="2" indent="0">
              <a:buNone/>
            </a:pPr>
            <a:endParaRPr lang="en-CA" sz="1050" dirty="0">
              <a:solidFill>
                <a:prstClr val="black"/>
              </a:solidFill>
              <a:latin typeface="Consolas" panose="020B0609020204030204" pitchFamily="49" charset="0"/>
            </a:endParaRPr>
          </a:p>
          <a:p>
            <a:pPr marL="800100" lvl="2" indent="0">
              <a:buNone/>
            </a:pPr>
            <a:r>
              <a:rPr lang="en-CA" sz="1500" dirty="0">
                <a:solidFill>
                  <a:prstClr val="black"/>
                </a:solidFill>
                <a:latin typeface="Consolas" panose="020B0609020204030204" pitchFamily="49" charset="0"/>
              </a:rPr>
              <a:t>        while ( </a:t>
            </a:r>
            <a:r>
              <a:rPr lang="en-CA" sz="1500" dirty="0" err="1">
                <a:solidFill>
                  <a:prstClr val="black"/>
                </a:solidFill>
                <a:latin typeface="Consolas" panose="020B0609020204030204" pitchFamily="49" charset="0"/>
              </a:rPr>
              <a:t>p_current_back</a:t>
            </a:r>
            <a:r>
              <a:rPr lang="en-CA" sz="1500" dirty="0">
                <a:solidFill>
                  <a:prstClr val="black"/>
                </a:solidFill>
                <a:latin typeface="Consolas" panose="020B0609020204030204" pitchFamily="49" charset="0"/>
              </a:rPr>
              <a:t>-&gt;</a:t>
            </a:r>
            <a:r>
              <a:rPr lang="en-CA" sz="1500" dirty="0" err="1">
                <a:solidFill>
                  <a:prstClr val="black"/>
                </a:solidFill>
                <a:latin typeface="Consolas" panose="020B0609020204030204" pitchFamily="49" charset="0"/>
              </a:rPr>
              <a:t>p_next_node</a:t>
            </a:r>
            <a:r>
              <a:rPr lang="en-CA" sz="1500" dirty="0">
                <a:solidFill>
                  <a:prstClr val="black"/>
                </a:solidFill>
                <a:latin typeface="Consolas" panose="020B0609020204030204" pitchFamily="49" charset="0"/>
              </a:rPr>
              <a:t>() != </a:t>
            </a:r>
            <a:r>
              <a:rPr lang="en-CA" sz="1500" dirty="0" err="1">
                <a:solidFill>
                  <a:prstClr val="black"/>
                </a:solidFill>
                <a:latin typeface="Consolas" panose="020B0609020204030204" pitchFamily="49" charset="0"/>
              </a:rPr>
              <a:t>nullptr</a:t>
            </a:r>
            <a:r>
              <a:rPr lang="en-CA" sz="1500" dirty="0">
                <a:solidFill>
                  <a:prstClr val="black"/>
                </a:solidFill>
                <a:latin typeface="Consolas" panose="020B0609020204030204" pitchFamily="49" charset="0"/>
              </a:rPr>
              <a:t> ) {</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p_current_back</a:t>
            </a:r>
            <a:r>
              <a:rPr lang="en-CA" sz="1500" dirty="0">
                <a:solidFill>
                  <a:prstClr val="black"/>
                </a:solidFill>
                <a:latin typeface="Consolas" panose="020B0609020204030204" pitchFamily="49" charset="0"/>
              </a:rPr>
              <a:t> = </a:t>
            </a:r>
            <a:r>
              <a:rPr lang="en-CA" sz="1500" dirty="0" err="1">
                <a:solidFill>
                  <a:prstClr val="black"/>
                </a:solidFill>
                <a:latin typeface="Consolas" panose="020B0609020204030204" pitchFamily="49" charset="0"/>
              </a:rPr>
              <a:t>p_current_back</a:t>
            </a:r>
            <a:r>
              <a:rPr lang="en-CA" sz="1500" dirty="0">
                <a:solidFill>
                  <a:prstClr val="black"/>
                </a:solidFill>
                <a:latin typeface="Consolas" panose="020B0609020204030204" pitchFamily="49" charset="0"/>
              </a:rPr>
              <a:t>-&gt;</a:t>
            </a:r>
            <a:r>
              <a:rPr lang="en-CA" sz="1500" dirty="0" err="1">
                <a:solidFill>
                  <a:prstClr val="black"/>
                </a:solidFill>
                <a:latin typeface="Consolas" panose="020B0609020204030204" pitchFamily="49" charset="0"/>
              </a:rPr>
              <a:t>p_next_node</a:t>
            </a:r>
            <a:r>
              <a:rPr lang="en-CA" sz="1500" dirty="0">
                <a:solidFill>
                  <a:prstClr val="black"/>
                </a:solidFill>
                <a:latin typeface="Consolas" panose="020B0609020204030204" pitchFamily="49" charset="0"/>
              </a:rPr>
              <a:t>();</a:t>
            </a:r>
          </a:p>
          <a:p>
            <a:pPr marL="800100" lvl="2" indent="0">
              <a:buNone/>
            </a:pPr>
            <a:r>
              <a:rPr lang="en-CA" sz="1500" dirty="0">
                <a:solidFill>
                  <a:prstClr val="black"/>
                </a:solidFill>
                <a:latin typeface="Consolas" panose="020B0609020204030204" pitchFamily="49" charset="0"/>
              </a:rPr>
              <a:t>        }</a:t>
            </a:r>
          </a:p>
          <a:p>
            <a:pPr marL="800100" lvl="2" indent="0">
              <a:buNone/>
            </a:pPr>
            <a:endParaRPr lang="en-CA" sz="1050" dirty="0">
              <a:solidFill>
                <a:prstClr val="black"/>
              </a:solidFill>
              <a:latin typeface="Consolas" panose="020B0609020204030204" pitchFamily="49" charset="0"/>
            </a:endParaRPr>
          </a:p>
          <a:p>
            <a:pPr marL="800100" lvl="2" indent="0">
              <a:buNone/>
            </a:pPr>
            <a:r>
              <a:rPr lang="en-CA" sz="1500" dirty="0">
                <a:solidFill>
                  <a:prstClr val="black"/>
                </a:solidFill>
                <a:latin typeface="Consolas" panose="020B0609020204030204" pitchFamily="49" charset="0"/>
              </a:rPr>
              <a:t>        // Begin critical code:</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p_current_back</a:t>
            </a:r>
            <a:r>
              <a:rPr lang="en-CA" sz="1500" dirty="0">
                <a:solidFill>
                  <a:prstClr val="black"/>
                </a:solidFill>
                <a:latin typeface="Consolas" panose="020B0609020204030204" pitchFamily="49" charset="0"/>
              </a:rPr>
              <a:t>-&gt;</a:t>
            </a:r>
            <a:r>
              <a:rPr lang="en-CA" sz="1500" dirty="0" err="1">
                <a:solidFill>
                  <a:prstClr val="black"/>
                </a:solidFill>
                <a:latin typeface="Consolas" panose="020B0609020204030204" pitchFamily="49" charset="0"/>
              </a:rPr>
              <a:t>p_next_node</a:t>
            </a:r>
            <a:r>
              <a:rPr lang="en-CA" sz="1500" dirty="0">
                <a:solidFill>
                  <a:prstClr val="black"/>
                </a:solidFill>
                <a:latin typeface="Consolas" panose="020B0609020204030204" pitchFamily="49" charset="0"/>
              </a:rPr>
              <a:t>( new Node { </a:t>
            </a:r>
            <a:r>
              <a:rPr lang="en-CA" sz="1500" dirty="0" err="1">
                <a:solidFill>
                  <a:prstClr val="black"/>
                </a:solidFill>
                <a:latin typeface="Consolas" panose="020B0609020204030204" pitchFamily="49" charset="0"/>
              </a:rPr>
              <a:t>new_value</a:t>
            </a: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nullptr</a:t>
            </a:r>
            <a:r>
              <a:rPr lang="en-CA" sz="1500" dirty="0">
                <a:solidFill>
                  <a:prstClr val="black"/>
                </a:solidFill>
                <a:latin typeface="Consolas" panose="020B0609020204030204" pitchFamily="49" charset="0"/>
              </a:rPr>
              <a:t> } );</a:t>
            </a:r>
          </a:p>
          <a:p>
            <a:pPr marL="800100" lvl="2" indent="0">
              <a:buNone/>
            </a:pPr>
            <a:r>
              <a:rPr lang="en-CA" sz="1500" dirty="0">
                <a:solidFill>
                  <a:prstClr val="black"/>
                </a:solidFill>
                <a:latin typeface="Consolas" panose="020B0609020204030204" pitchFamily="49" charset="0"/>
              </a:rPr>
              <a:t>          ++</a:t>
            </a:r>
            <a:r>
              <a:rPr lang="en-CA" sz="1500" dirty="0" err="1">
                <a:solidFill>
                  <a:prstClr val="black"/>
                </a:solidFill>
                <a:latin typeface="Consolas" panose="020B0609020204030204" pitchFamily="49" charset="0"/>
              </a:rPr>
              <a:t>list_size</a:t>
            </a:r>
            <a:r>
              <a:rPr lang="en-CA" sz="1500" dirty="0">
                <a:solidFill>
                  <a:prstClr val="black"/>
                </a:solidFill>
                <a:latin typeface="Consolas" panose="020B0609020204030204" pitchFamily="49" charset="0"/>
              </a:rPr>
              <a:t>_;</a:t>
            </a:r>
          </a:p>
          <a:p>
            <a:pPr marL="800100" lvl="2" indent="0">
              <a:buNone/>
            </a:pPr>
            <a:r>
              <a:rPr lang="en-CA" sz="1500" dirty="0">
                <a:solidFill>
                  <a:prstClr val="black"/>
                </a:solidFill>
                <a:latin typeface="Consolas" panose="020B0609020204030204" pitchFamily="49" charset="0"/>
              </a:rPr>
              <a:t>        // End critical code</a:t>
            </a:r>
          </a:p>
          <a:p>
            <a:pPr marL="800100" lvl="2" indent="0">
              <a:buNone/>
            </a:pPr>
            <a:r>
              <a:rPr lang="en-CA" sz="1500" dirty="0">
                <a:solidFill>
                  <a:prstClr val="black"/>
                </a:solidFill>
                <a:latin typeface="Consolas" panose="020B0609020204030204" pitchFamily="49" charset="0"/>
              </a:rPr>
              <a:t>    }</a:t>
            </a:r>
          </a:p>
          <a:p>
            <a:pPr marL="800100" lvl="2" indent="0">
              <a:buNone/>
            </a:pPr>
            <a:r>
              <a:rPr lang="en-CA" sz="1500" dirty="0">
                <a:solidFill>
                  <a:prstClr val="black"/>
                </a:solidFill>
                <a:latin typeface="Consolas" panose="020B0609020204030204" pitchFamily="49" charset="0"/>
              </a:rPr>
              <a:t>}</a:t>
            </a:r>
          </a:p>
        </p:txBody>
      </p:sp>
      <p:pic>
        <p:nvPicPr>
          <p:cNvPr id="7" name="Audio 6">
            <a:hlinkClick r:id="" action="ppaction://media"/>
            <a:extLst>
              <a:ext uri="{FF2B5EF4-FFF2-40B4-BE49-F238E27FC236}">
                <a16:creationId xmlns:a16="http://schemas.microsoft.com/office/drawing/2014/main" id="{C0DC7BD7-08E0-4852-83F0-CD8A8276EE3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30762882"/>
      </p:ext>
    </p:extLst>
  </p:cSld>
  <p:clrMapOvr>
    <a:masterClrMapping/>
  </p:clrMapOvr>
  <mc:AlternateContent xmlns:mc="http://schemas.openxmlformats.org/markup-compatibility/2006">
    <mc:Choice xmlns:p14="http://schemas.microsoft.com/office/powerpoint/2010/main" Requires="p14">
      <p:transition spd="slow" p14:dur="2000" advTm="220189"/>
    </mc:Choice>
    <mc:Fallback>
      <p:transition spd="slow" advTm="22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20EC-204E-4629-9FBE-83DAEB04A4F0}"/>
              </a:ext>
            </a:extLst>
          </p:cNvPr>
          <p:cNvSpPr>
            <a:spLocks noGrp="1"/>
          </p:cNvSpPr>
          <p:nvPr>
            <p:ph type="title"/>
          </p:nvPr>
        </p:nvSpPr>
        <p:spPr/>
        <p:txBody>
          <a:bodyPr/>
          <a:lstStyle/>
          <a:p>
            <a:r>
              <a:rPr lang="en-US" dirty="0"/>
              <a:t>Pushing at the back</a:t>
            </a:r>
          </a:p>
        </p:txBody>
      </p:sp>
      <p:sp>
        <p:nvSpPr>
          <p:cNvPr id="3" name="Content Placeholder 2">
            <a:extLst>
              <a:ext uri="{FF2B5EF4-FFF2-40B4-BE49-F238E27FC236}">
                <a16:creationId xmlns:a16="http://schemas.microsoft.com/office/drawing/2014/main" id="{47FEE3DF-A63A-4E84-93FE-FBD3218A4D41}"/>
              </a:ext>
            </a:extLst>
          </p:cNvPr>
          <p:cNvSpPr>
            <a:spLocks noGrp="1"/>
          </p:cNvSpPr>
          <p:nvPr>
            <p:ph idx="1"/>
          </p:nvPr>
        </p:nvSpPr>
        <p:spPr/>
        <p:txBody>
          <a:bodyPr/>
          <a:lstStyle/>
          <a:p>
            <a:r>
              <a:rPr lang="en-US" dirty="0"/>
              <a:t>Why might we want to add a new node at the back?</a:t>
            </a:r>
          </a:p>
          <a:p>
            <a:pPr lvl="1"/>
            <a:r>
              <a:rPr lang="en-US" dirty="0"/>
              <a:t>Consider using a linked list for a queue:</a:t>
            </a:r>
          </a:p>
          <a:p>
            <a:pPr lvl="2"/>
            <a:r>
              <a:rPr lang="en-US" dirty="0"/>
              <a:t>Your task is to store web requests while a single web server is processing those requests one at a time</a:t>
            </a:r>
          </a:p>
          <a:p>
            <a:pPr lvl="2"/>
            <a:r>
              <a:rPr lang="en-US" dirty="0"/>
              <a:t>It may happen that one or more requests come in while the web server is responding to one specific request</a:t>
            </a:r>
          </a:p>
          <a:p>
            <a:pPr lvl="2"/>
            <a:r>
              <a:rPr lang="en-US" dirty="0"/>
              <a:t>What do you do with the other requests?</a:t>
            </a:r>
          </a:p>
          <a:p>
            <a:pPr lvl="3"/>
            <a:r>
              <a:rPr lang="en-US" dirty="0"/>
              <a:t>Like a bank or grocery store: you have them wait </a:t>
            </a:r>
            <a:r>
              <a:rPr lang="en-US" i="1" dirty="0"/>
              <a:t>in a queue</a:t>
            </a:r>
            <a:endParaRPr lang="en-US" dirty="0"/>
          </a:p>
          <a:p>
            <a:pPr lvl="1"/>
            <a:r>
              <a:rPr lang="en-US" dirty="0"/>
              <a:t>We could use a linked list as a queue:</a:t>
            </a:r>
          </a:p>
          <a:p>
            <a:pPr lvl="2"/>
            <a:r>
              <a:rPr lang="en-US" dirty="0"/>
              <a:t>The most recent requests are pushed to the back of the queue</a:t>
            </a:r>
          </a:p>
          <a:p>
            <a:pPr lvl="2"/>
            <a:r>
              <a:rPr lang="en-US" dirty="0"/>
              <a:t>When the server is ready to satisfy the next request,</a:t>
            </a:r>
          </a:p>
          <a:p>
            <a:pPr marL="914400" lvl="2" indent="0">
              <a:buNone/>
            </a:pPr>
            <a:r>
              <a:rPr lang="en-US" dirty="0"/>
              <a:t>           the request at the front of the linked list is popped and serviced </a:t>
            </a:r>
          </a:p>
        </p:txBody>
      </p:sp>
      <p:pic>
        <p:nvPicPr>
          <p:cNvPr id="5" name="Audio 4">
            <a:hlinkClick r:id="" action="ppaction://media"/>
            <a:extLst>
              <a:ext uri="{FF2B5EF4-FFF2-40B4-BE49-F238E27FC236}">
                <a16:creationId xmlns:a16="http://schemas.microsoft.com/office/drawing/2014/main" id="{2B9CA3F6-99A0-4E43-9ED1-F6807F4CC8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69873439"/>
      </p:ext>
    </p:extLst>
  </p:cSld>
  <p:clrMapOvr>
    <a:masterClrMapping/>
  </p:clrMapOvr>
  <mc:AlternateContent xmlns:mc="http://schemas.openxmlformats.org/markup-compatibility/2006">
    <mc:Choice xmlns:p14="http://schemas.microsoft.com/office/powerpoint/2010/main" Requires="p14">
      <p:transition spd="slow" p14:dur="2000" advTm="118191"/>
    </mc:Choice>
    <mc:Fallback>
      <p:transition spd="slow" advTm="11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20EC-204E-4629-9FBE-83DAEB04A4F0}"/>
              </a:ext>
            </a:extLst>
          </p:cNvPr>
          <p:cNvSpPr>
            <a:spLocks noGrp="1"/>
          </p:cNvSpPr>
          <p:nvPr>
            <p:ph type="title"/>
          </p:nvPr>
        </p:nvSpPr>
        <p:spPr/>
        <p:txBody>
          <a:bodyPr/>
          <a:lstStyle/>
          <a:p>
            <a:r>
              <a:rPr lang="en-US" dirty="0"/>
              <a:t>A pointer to the back</a:t>
            </a:r>
          </a:p>
        </p:txBody>
      </p:sp>
      <p:sp>
        <p:nvSpPr>
          <p:cNvPr id="3" name="Content Placeholder 2">
            <a:extLst>
              <a:ext uri="{FF2B5EF4-FFF2-40B4-BE49-F238E27FC236}">
                <a16:creationId xmlns:a16="http://schemas.microsoft.com/office/drawing/2014/main" id="{47FEE3DF-A63A-4E84-93FE-FBD3218A4D41}"/>
              </a:ext>
            </a:extLst>
          </p:cNvPr>
          <p:cNvSpPr>
            <a:spLocks noGrp="1"/>
          </p:cNvSpPr>
          <p:nvPr>
            <p:ph idx="1"/>
          </p:nvPr>
        </p:nvSpPr>
        <p:spPr/>
        <p:txBody>
          <a:bodyPr/>
          <a:lstStyle/>
          <a:p>
            <a:r>
              <a:rPr lang="en-US" dirty="0"/>
              <a:t>How can we easily get to the last node in a linked list?</a:t>
            </a:r>
          </a:p>
          <a:p>
            <a:pPr lvl="1"/>
            <a:r>
              <a:rPr lang="en-US" dirty="0"/>
              <a:t>How about having a member variable </a:t>
            </a:r>
            <a:r>
              <a:rPr lang="en-US" dirty="0" err="1">
                <a:latin typeface="Consolas" panose="020B0609020204030204" pitchFamily="49" charset="0"/>
              </a:rPr>
              <a:t>p_list_tail</a:t>
            </a:r>
            <a:r>
              <a:rPr lang="en-US" dirty="0">
                <a:latin typeface="Consolas" panose="020B0609020204030204" pitchFamily="49" charset="0"/>
              </a:rPr>
              <a:t>_</a:t>
            </a:r>
            <a:r>
              <a:rPr lang="en-US" dirty="0"/>
              <a:t> which we always keep assigned to the address of the last node?</a:t>
            </a:r>
          </a:p>
          <a:p>
            <a:pPr marL="857250" lvl="2" indent="0">
              <a:buNone/>
            </a:pPr>
            <a:r>
              <a:rPr lang="en-US" dirty="0">
                <a:latin typeface="Consolas" panose="020B0609020204030204" pitchFamily="49" charset="0"/>
              </a:rPr>
              <a:t>class </a:t>
            </a:r>
            <a:r>
              <a:rPr lang="en-US" dirty="0" err="1">
                <a:latin typeface="Consolas" panose="020B0609020204030204" pitchFamily="49" charset="0"/>
              </a:rPr>
              <a:t>Linked_list</a:t>
            </a:r>
            <a:r>
              <a:rPr lang="en-US" dirty="0">
                <a:latin typeface="Consolas" panose="020B0609020204030204" pitchFamily="49" charset="0"/>
              </a:rPr>
              <a:t> {</a:t>
            </a:r>
          </a:p>
          <a:p>
            <a:pPr marL="857250" lvl="2" indent="0">
              <a:buNone/>
            </a:pPr>
            <a:r>
              <a:rPr lang="en-US" dirty="0">
                <a:latin typeface="Consolas" panose="020B0609020204030204" pitchFamily="49" charset="0"/>
              </a:rPr>
              <a:t>    public:</a:t>
            </a:r>
          </a:p>
          <a:p>
            <a:pPr marL="857250" lvl="2" indent="0">
              <a:buNone/>
            </a:pPr>
            <a:r>
              <a:rPr lang="en-US" dirty="0">
                <a:latin typeface="Consolas" panose="020B0609020204030204" pitchFamily="49" charset="0"/>
              </a:rPr>
              <a:t>        // Public constructors, member functions</a:t>
            </a:r>
          </a:p>
          <a:p>
            <a:pPr marL="857250" lvl="2" indent="0">
              <a:buNone/>
            </a:pPr>
            <a:r>
              <a:rPr lang="en-US" dirty="0">
                <a:latin typeface="Consolas" panose="020B0609020204030204" pitchFamily="49" charset="0"/>
              </a:rPr>
              <a:t>        // and the destructor</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private:</a:t>
            </a:r>
          </a:p>
          <a:p>
            <a:pPr marL="857250" lvl="2" indent="0">
              <a:buNone/>
            </a:pPr>
            <a:r>
              <a:rPr lang="en-US" dirty="0">
                <a:latin typeface="Consolas" panose="020B0609020204030204" pitchFamily="49" charset="0"/>
              </a:rPr>
              <a:t>        Node *</a:t>
            </a:r>
            <a:r>
              <a:rPr lang="en-US" dirty="0" err="1">
                <a:latin typeface="Consolas" panose="020B0609020204030204" pitchFamily="49" charset="0"/>
              </a:rPr>
              <a:t>p_list_head</a:t>
            </a:r>
            <a:r>
              <a:rPr lang="en-US" dirty="0">
                <a:latin typeface="Consolas" panose="020B0609020204030204" pitchFamily="49" charset="0"/>
              </a:rPr>
              <a:t>_;</a:t>
            </a:r>
          </a:p>
          <a:p>
            <a:pPr marL="857250" lvl="2" indent="0">
              <a:buNone/>
            </a:pPr>
            <a:r>
              <a:rPr lang="en-US" dirty="0">
                <a:latin typeface="Consolas" panose="020B0609020204030204" pitchFamily="49" charset="0"/>
              </a:rPr>
              <a:t>        Node *</a:t>
            </a:r>
            <a:r>
              <a:rPr lang="en-US" dirty="0" err="1">
                <a:latin typeface="Consolas" panose="020B0609020204030204" pitchFamily="49" charset="0"/>
              </a:rPr>
              <a:t>p_list_tail</a:t>
            </a:r>
            <a:r>
              <a:rPr lang="en-US" dirty="0">
                <a:latin typeface="Consolas" panose="020B0609020204030204" pitchFamily="49" charset="0"/>
              </a:rPr>
              <a:t>_;</a:t>
            </a:r>
          </a:p>
          <a:p>
            <a:pPr marL="857250" lvl="2" indent="0">
              <a:buNone/>
            </a:pPr>
            <a:r>
              <a:rPr lang="en-US" dirty="0">
                <a:latin typeface="Consolas" panose="020B0609020204030204" pitchFamily="49" charset="0"/>
              </a:rPr>
              <a:t>        std::</a:t>
            </a:r>
            <a:r>
              <a:rPr lang="en-US" dirty="0" err="1">
                <a:latin typeface="Consolas" panose="020B0609020204030204" pitchFamily="49" charset="0"/>
              </a:rPr>
              <a:t>size_t</a:t>
            </a:r>
            <a:r>
              <a:rPr lang="en-US" dirty="0">
                <a:latin typeface="Consolas" panose="020B0609020204030204" pitchFamily="49" charset="0"/>
              </a:rPr>
              <a:t> </a:t>
            </a:r>
            <a:r>
              <a:rPr lang="en-US" dirty="0" err="1">
                <a:latin typeface="Consolas" panose="020B0609020204030204" pitchFamily="49" charset="0"/>
              </a:rPr>
              <a:t>list_size</a:t>
            </a:r>
            <a:r>
              <a:rPr lang="en-US" dirty="0">
                <a:latin typeface="Consolas" panose="020B0609020204030204" pitchFamily="49" charset="0"/>
              </a:rPr>
              <a:t>_;</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 A list of any friends</a:t>
            </a:r>
          </a:p>
          <a:p>
            <a:pPr marL="857250" lvl="2" indent="0">
              <a:buNone/>
            </a:pPr>
            <a:r>
              <a:rPr lang="en-US"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23264259-EE97-43E3-A938-46674B5979A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82674892"/>
      </p:ext>
    </p:extLst>
  </p:cSld>
  <p:clrMapOvr>
    <a:masterClrMapping/>
  </p:clrMapOvr>
  <mc:AlternateContent xmlns:mc="http://schemas.openxmlformats.org/markup-compatibility/2006">
    <mc:Choice xmlns:p14="http://schemas.microsoft.com/office/powerpoint/2010/main" Requires="p14">
      <p:transition spd="slow" p14:dur="2000" advTm="30241"/>
    </mc:Choice>
    <mc:Fallback>
      <p:transition spd="slow" advTm="3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EFC59E-8286-474A-90D9-068264E68CE3}"/>
              </a:ext>
            </a:extLst>
          </p:cNvPr>
          <p:cNvPicPr>
            <a:picLocks noChangeAspect="1"/>
          </p:cNvPicPr>
          <p:nvPr/>
        </p:nvPicPr>
        <p:blipFill>
          <a:blip r:embed="rId5"/>
          <a:stretch>
            <a:fillRect/>
          </a:stretch>
        </p:blipFill>
        <p:spPr>
          <a:xfrm>
            <a:off x="414755" y="2142921"/>
            <a:ext cx="8339809" cy="2862476"/>
          </a:xfrm>
          <a:prstGeom prst="rect">
            <a:avLst/>
          </a:prstGeom>
        </p:spPr>
      </p:pic>
      <p:sp>
        <p:nvSpPr>
          <p:cNvPr id="2" name="Title 1"/>
          <p:cNvSpPr>
            <a:spLocks noGrp="1"/>
          </p:cNvSpPr>
          <p:nvPr>
            <p:ph type="title"/>
          </p:nvPr>
        </p:nvSpPr>
        <p:spPr/>
        <p:txBody>
          <a:bodyPr/>
          <a:lstStyle/>
          <a:p>
            <a:r>
              <a:rPr lang="en-US" dirty="0"/>
              <a:t>A pointer to the back</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What will this look like?</a:t>
            </a:r>
            <a:endParaRPr lang="en-US" sz="1800" dirty="0"/>
          </a:p>
        </p:txBody>
      </p:sp>
      <p:sp>
        <p:nvSpPr>
          <p:cNvPr id="6" name="Arc 5">
            <a:extLst>
              <a:ext uri="{FF2B5EF4-FFF2-40B4-BE49-F238E27FC236}">
                <a16:creationId xmlns:a16="http://schemas.microsoft.com/office/drawing/2014/main" id="{1B495545-BF28-439A-B74E-98D317D3A4D7}"/>
              </a:ext>
            </a:extLst>
          </p:cNvPr>
          <p:cNvSpPr/>
          <p:nvPr/>
        </p:nvSpPr>
        <p:spPr>
          <a:xfrm rot="441639" flipV="1">
            <a:off x="473990" y="2148481"/>
            <a:ext cx="7860943" cy="3383196"/>
          </a:xfrm>
          <a:prstGeom prst="arc">
            <a:avLst>
              <a:gd name="adj1" fmla="val 10770313"/>
              <a:gd name="adj2" fmla="val 0"/>
            </a:avLst>
          </a:prstGeom>
          <a:ln w="1270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76200">
                <a:solidFill>
                  <a:schemeClr val="tx1"/>
                </a:solidFill>
              </a:ln>
            </a:endParaRPr>
          </a:p>
        </p:txBody>
      </p:sp>
      <p:pic>
        <p:nvPicPr>
          <p:cNvPr id="7" name="Audio 6">
            <a:hlinkClick r:id="" action="ppaction://media"/>
            <a:extLst>
              <a:ext uri="{FF2B5EF4-FFF2-40B4-BE49-F238E27FC236}">
                <a16:creationId xmlns:a16="http://schemas.microsoft.com/office/drawing/2014/main" id="{D88FAACC-34D1-469A-B5D5-495FB08AFF8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23197228"/>
      </p:ext>
    </p:extLst>
  </p:cSld>
  <p:clrMapOvr>
    <a:masterClrMapping/>
  </p:clrMapOvr>
  <mc:AlternateContent xmlns:mc="http://schemas.openxmlformats.org/markup-compatibility/2006">
    <mc:Choice xmlns:p14="http://schemas.microsoft.com/office/powerpoint/2010/main" Requires="p14">
      <p:transition spd="slow" p14:dur="2000" advTm="30495"/>
    </mc:Choice>
    <mc:Fallback>
      <p:transition spd="slow" advTm="30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Initializing the pointer to the back</a:t>
            </a:r>
          </a:p>
        </p:txBody>
      </p:sp>
      <p:sp>
        <p:nvSpPr>
          <p:cNvPr id="3" name="Content Placeholder 2"/>
          <p:cNvSpPr>
            <a:spLocks noGrp="1"/>
          </p:cNvSpPr>
          <p:nvPr>
            <p:ph idx="1"/>
          </p:nvPr>
        </p:nvSpPr>
        <p:spPr>
          <a:xfrm>
            <a:off x="457200" y="1600200"/>
            <a:ext cx="8579296" cy="4525963"/>
          </a:xfrm>
        </p:spPr>
        <p:txBody>
          <a:bodyPr/>
          <a:lstStyle/>
          <a:p>
            <a:r>
              <a:rPr lang="en-US" dirty="0"/>
              <a:t>An initial linked list is empty, so like the pointer to the list head,</a:t>
            </a:r>
          </a:p>
          <a:p>
            <a:pPr marL="0" indent="0">
              <a:buNone/>
            </a:pPr>
            <a:r>
              <a:rPr lang="en-US" dirty="0"/>
              <a:t>	  the pointer to the list tail must be initialized to the null pointer</a:t>
            </a:r>
          </a:p>
          <a:p>
            <a:pPr marL="800100" lvl="2" indent="0">
              <a:buNone/>
            </a:pP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a:t>
            </a:r>
          </a:p>
          <a:p>
            <a:pPr marL="800100" lvl="2" indent="0">
              <a:buNone/>
            </a:pPr>
            <a:r>
              <a:rPr lang="en-CA" sz="1650" dirty="0" err="1">
                <a:solidFill>
                  <a:srgbClr val="0070C0"/>
                </a:solidFill>
                <a:latin typeface="Consolas" panose="020B0609020204030204" pitchFamily="49" charset="0"/>
              </a:rPr>
              <a:t>p_list_head</a:t>
            </a:r>
            <a:r>
              <a:rPr lang="en-CA" sz="1650" dirty="0">
                <a:solidFill>
                  <a:srgbClr val="0070C0"/>
                </a:solidFill>
                <a:latin typeface="Consolas" panose="020B0609020204030204" pitchFamily="49" charset="0"/>
              </a:rPr>
              <a:t>_{ </a:t>
            </a:r>
            <a:r>
              <a:rPr lang="en-CA" sz="1650" dirty="0" err="1">
                <a:solidFill>
                  <a:srgbClr val="0070C0"/>
                </a:solidFill>
                <a:latin typeface="Consolas" panose="020B0609020204030204" pitchFamily="49" charset="0"/>
              </a:rPr>
              <a:t>nullptr</a:t>
            </a:r>
            <a:r>
              <a:rPr lang="en-CA" sz="1650" dirty="0">
                <a:solidFill>
                  <a:srgbClr val="0070C0"/>
                </a:solidFill>
                <a:latin typeface="Consolas" panose="020B0609020204030204" pitchFamily="49" charset="0"/>
              </a:rPr>
              <a:t> }</a:t>
            </a:r>
            <a:r>
              <a:rPr lang="en-CA" sz="1650" dirty="0">
                <a:solidFill>
                  <a:prstClr val="black"/>
                </a:solidFill>
                <a:latin typeface="Consolas" panose="020B0609020204030204" pitchFamily="49" charset="0"/>
              </a:rPr>
              <a:t>,</a:t>
            </a:r>
          </a:p>
          <a:p>
            <a:pPr marL="800100" lvl="2" indent="0">
              <a:buNone/>
            </a:pPr>
            <a:r>
              <a:rPr lang="en-CA" sz="1650" dirty="0" err="1">
                <a:solidFill>
                  <a:srgbClr val="7030A0"/>
                </a:solidFill>
                <a:latin typeface="Consolas" panose="020B0609020204030204" pitchFamily="49" charset="0"/>
              </a:rPr>
              <a:t>p_list_tail</a:t>
            </a:r>
            <a:r>
              <a:rPr lang="en-CA" sz="1650" dirty="0">
                <a:solidFill>
                  <a:srgbClr val="7030A0"/>
                </a:solidFill>
                <a:latin typeface="Consolas" panose="020B0609020204030204" pitchFamily="49" charset="0"/>
              </a:rPr>
              <a:t>_{ </a:t>
            </a:r>
            <a:r>
              <a:rPr lang="en-CA" sz="1650" dirty="0" err="1">
                <a:solidFill>
                  <a:srgbClr val="7030A0"/>
                </a:solidFill>
                <a:latin typeface="Consolas" panose="020B0609020204030204" pitchFamily="49" charset="0"/>
              </a:rPr>
              <a:t>nullptr</a:t>
            </a:r>
            <a:r>
              <a:rPr lang="en-CA" sz="1650" dirty="0">
                <a:solidFill>
                  <a:srgbClr val="7030A0"/>
                </a:solidFill>
                <a:latin typeface="Consolas" panose="020B0609020204030204" pitchFamily="49" charset="0"/>
              </a:rPr>
              <a:t> },</a:t>
            </a:r>
          </a:p>
          <a:p>
            <a:pPr marL="800100" lvl="2" indent="0">
              <a:buNone/>
            </a:pPr>
            <a:r>
              <a:rPr lang="en-CA" sz="1650" dirty="0" err="1">
                <a:solidFill>
                  <a:srgbClr val="FF0000"/>
                </a:solidFill>
                <a:latin typeface="Consolas" panose="020B0609020204030204" pitchFamily="49" charset="0"/>
              </a:rPr>
              <a:t>list_size</a:t>
            </a:r>
            <a:r>
              <a:rPr lang="en-CA" sz="1650" dirty="0">
                <a:solidFill>
                  <a:srgbClr val="FF0000"/>
                </a:solidFill>
                <a:latin typeface="Consolas" panose="020B0609020204030204" pitchFamily="49" charset="0"/>
              </a:rPr>
              <a:t>_{ 0 } </a:t>
            </a:r>
            <a:r>
              <a:rPr lang="en-CA" sz="1650" dirty="0">
                <a:solidFill>
                  <a:prstClr val="black"/>
                </a:solidFill>
                <a:latin typeface="Consolas" panose="020B0609020204030204" pitchFamily="49" charset="0"/>
              </a:rPr>
              <a:t>{</a:t>
            </a:r>
          </a:p>
          <a:p>
            <a:pPr marL="800100" lvl="2" indent="0">
              <a:buNone/>
            </a:pPr>
            <a:r>
              <a:rPr lang="en-CA" sz="1650" dirty="0">
                <a:solidFill>
                  <a:prstClr val="black"/>
                </a:solidFill>
                <a:latin typeface="Consolas" panose="020B0609020204030204" pitchFamily="49" charset="0"/>
              </a:rPr>
              <a:t>    // Empty constructor</a:t>
            </a:r>
          </a:p>
          <a:p>
            <a:pPr marL="800100" lvl="2" indent="0">
              <a:buNone/>
            </a:pPr>
            <a:r>
              <a:rPr lang="en-CA" sz="1650" dirty="0">
                <a:solidFill>
                  <a:prstClr val="black"/>
                </a:solidFill>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3F38E569-B07C-43AF-A3DE-A80A233B1BC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06632424"/>
      </p:ext>
    </p:extLst>
  </p:cSld>
  <p:clrMapOvr>
    <a:masterClrMapping/>
  </p:clrMapOvr>
  <mc:AlternateContent xmlns:mc="http://schemas.openxmlformats.org/markup-compatibility/2006">
    <mc:Choice xmlns:p14="http://schemas.microsoft.com/office/powerpoint/2010/main" Requires="p14">
      <p:transition spd="slow" p14:dur="2000" advTm="15888"/>
    </mc:Choice>
    <mc:Fallback>
      <p:transition spd="slow" advTm="15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Updating other member functions</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Push front now has to update the tail pointer,</a:t>
            </a:r>
          </a:p>
          <a:p>
            <a:pPr marL="0" indent="0">
              <a:buNone/>
            </a:pPr>
            <a:r>
              <a:rPr lang="en-US" dirty="0"/>
              <a:t>	                      but only if the linked list is empty</a:t>
            </a:r>
            <a:endParaRPr lang="en-US" sz="1400" dirty="0">
              <a:solidFill>
                <a:prstClr val="black"/>
              </a:solidFill>
              <a:latin typeface="Consolas" panose="020B0609020204030204" pitchFamily="49" charset="0"/>
            </a:endParaRPr>
          </a:p>
          <a:p>
            <a:pPr marL="800100" lvl="2" indent="0">
              <a:buNone/>
            </a:pPr>
            <a:r>
              <a:rPr lang="en-US" sz="1600" dirty="0">
                <a:solidFill>
                  <a:prstClr val="black"/>
                </a:solidFill>
                <a:latin typeface="Consolas" panose="020B0609020204030204" pitchFamily="49" charset="0"/>
              </a:rPr>
              <a:t>void </a:t>
            </a:r>
            <a:r>
              <a:rPr lang="en-US" sz="1600" dirty="0" err="1">
                <a:solidFill>
                  <a:prstClr val="black"/>
                </a:solidFill>
                <a:latin typeface="Consolas" panose="020B0609020204030204" pitchFamily="49" charset="0"/>
              </a:rPr>
              <a:t>Linked_list</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push_front</a:t>
            </a:r>
            <a:r>
              <a:rPr lang="en-US" sz="1600" dirty="0">
                <a:solidFill>
                  <a:prstClr val="black"/>
                </a:solidFill>
                <a:latin typeface="Consolas" panose="020B0609020204030204" pitchFamily="49" charset="0"/>
              </a:rPr>
              <a:t>( double </a:t>
            </a:r>
            <a:r>
              <a:rPr lang="en-US" sz="1600" dirty="0" err="1">
                <a:solidFill>
                  <a:prstClr val="black"/>
                </a:solidFill>
                <a:latin typeface="Consolas" panose="020B0609020204030204" pitchFamily="49" charset="0"/>
              </a:rPr>
              <a:t>new_value</a:t>
            </a:r>
            <a:r>
              <a:rPr lang="en-US" sz="1600" dirty="0">
                <a:solidFill>
                  <a:prstClr val="black"/>
                </a:solidFill>
                <a:latin typeface="Consolas" panose="020B0609020204030204" pitchFamily="49" charset="0"/>
              </a:rPr>
              <a:t> ) {</a:t>
            </a:r>
          </a:p>
          <a:p>
            <a:pPr marL="800100" lvl="2" indent="0">
              <a:buNone/>
            </a:pPr>
            <a:r>
              <a:rPr lang="en-US" sz="1600" dirty="0">
                <a:solidFill>
                  <a:srgbClr val="0070C0"/>
                </a:solidFill>
                <a:latin typeface="Consolas" panose="020B0609020204030204" pitchFamily="49" charset="0"/>
              </a:rPr>
              <a:t>    </a:t>
            </a:r>
            <a:r>
              <a:rPr lang="en-US" sz="1600" dirty="0">
                <a:latin typeface="Consolas" panose="020B0609020204030204" pitchFamily="49" charset="0"/>
              </a:rPr>
              <a:t>// Begin critical code:</a:t>
            </a:r>
          </a:p>
          <a:p>
            <a:pPr marL="800100" lvl="2" indent="0">
              <a:buNone/>
            </a:pPr>
            <a:r>
              <a:rPr lang="en-US" sz="1600" dirty="0">
                <a:latin typeface="Consolas" panose="020B0609020204030204" pitchFamily="49" charset="0"/>
              </a:rPr>
              <a:t>    </a:t>
            </a: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 new Node{ </a:t>
            </a:r>
            <a:r>
              <a:rPr lang="en-US" sz="1600" dirty="0" err="1">
                <a:solidFill>
                  <a:srgbClr val="0070C0"/>
                </a:solidFill>
                <a:latin typeface="Consolas" panose="020B0609020204030204" pitchFamily="49" charset="0"/>
              </a:rPr>
              <a:t>new_value</a:t>
            </a: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a:t>
            </a:r>
          </a:p>
          <a:p>
            <a:pPr marL="800100" lvl="2" indent="0">
              <a:buNone/>
            </a:pPr>
            <a:r>
              <a:rPr lang="en-US" sz="1600" dirty="0">
                <a:solidFill>
                  <a:srgbClr val="7030A0"/>
                </a:solidFill>
                <a:latin typeface="Consolas" panose="020B0609020204030204" pitchFamily="49" charset="0"/>
              </a:rPr>
              <a:t>        if ( </a:t>
            </a:r>
            <a:r>
              <a:rPr lang="en-US" sz="1600" dirty="0" err="1">
                <a:solidFill>
                  <a:srgbClr val="7030A0"/>
                </a:solidFill>
                <a:latin typeface="Consolas" panose="020B0609020204030204" pitchFamily="49" charset="0"/>
              </a:rPr>
              <a:t>p_list_tail</a:t>
            </a:r>
            <a:r>
              <a:rPr lang="en-US" sz="1600" dirty="0">
                <a:solidFill>
                  <a:srgbClr val="7030A0"/>
                </a:solidFill>
                <a:latin typeface="Consolas" panose="020B0609020204030204" pitchFamily="49" charset="0"/>
              </a:rPr>
              <a:t>_ == </a:t>
            </a:r>
            <a:r>
              <a:rPr lang="en-US" sz="1600" dirty="0" err="1">
                <a:solidFill>
                  <a:srgbClr val="7030A0"/>
                </a:solidFill>
                <a:latin typeface="Consolas" panose="020B0609020204030204" pitchFamily="49" charset="0"/>
              </a:rPr>
              <a:t>nullptr</a:t>
            </a:r>
            <a:r>
              <a:rPr lang="en-US" sz="1600" dirty="0">
                <a:solidFill>
                  <a:srgbClr val="7030A0"/>
                </a:solidFill>
                <a:latin typeface="Consolas" panose="020B0609020204030204" pitchFamily="49" charset="0"/>
              </a:rPr>
              <a:t> ) {</a:t>
            </a:r>
          </a:p>
          <a:p>
            <a:pPr marL="800100" lvl="2" indent="0">
              <a:buNone/>
            </a:pPr>
            <a:r>
              <a:rPr lang="en-US" sz="1600" dirty="0">
                <a:solidFill>
                  <a:srgbClr val="7030A0"/>
                </a:solidFill>
                <a:latin typeface="Consolas" panose="020B0609020204030204" pitchFamily="49" charset="0"/>
              </a:rPr>
              <a:t>            </a:t>
            </a:r>
            <a:r>
              <a:rPr lang="en-US" sz="1600" dirty="0" err="1">
                <a:solidFill>
                  <a:srgbClr val="7030A0"/>
                </a:solidFill>
                <a:latin typeface="Consolas" panose="020B0609020204030204" pitchFamily="49" charset="0"/>
              </a:rPr>
              <a:t>p_list_tail</a:t>
            </a:r>
            <a:r>
              <a:rPr lang="en-US" sz="1600" dirty="0">
                <a:solidFill>
                  <a:srgbClr val="7030A0"/>
                </a:solidFill>
                <a:latin typeface="Consolas" panose="020B0609020204030204" pitchFamily="49" charset="0"/>
              </a:rPr>
              <a:t>_ = </a:t>
            </a:r>
            <a:r>
              <a:rPr lang="en-US" sz="1600" dirty="0" err="1">
                <a:solidFill>
                  <a:srgbClr val="7030A0"/>
                </a:solidFill>
                <a:latin typeface="Consolas" panose="020B0609020204030204" pitchFamily="49" charset="0"/>
              </a:rPr>
              <a:t>p_list_head</a:t>
            </a:r>
            <a:r>
              <a:rPr lang="en-US" sz="1600" dirty="0">
                <a:solidFill>
                  <a:srgbClr val="7030A0"/>
                </a:solidFill>
                <a:latin typeface="Consolas" panose="020B0609020204030204" pitchFamily="49" charset="0"/>
              </a:rPr>
              <a:t>_;</a:t>
            </a:r>
          </a:p>
          <a:p>
            <a:pPr marL="800100" lvl="2" indent="0">
              <a:buNone/>
            </a:pPr>
            <a:r>
              <a:rPr lang="en-US" sz="1600" dirty="0">
                <a:solidFill>
                  <a:srgbClr val="7030A0"/>
                </a:solidFill>
                <a:latin typeface="Consolas" panose="020B0609020204030204" pitchFamily="49" charset="0"/>
              </a:rPr>
              <a:t>        }</a:t>
            </a:r>
          </a:p>
          <a:p>
            <a:pPr marL="800100" lvl="2" indent="0">
              <a:buNone/>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list_size</a:t>
            </a:r>
            <a:r>
              <a:rPr lang="en-US" sz="1600" dirty="0">
                <a:solidFill>
                  <a:srgbClr val="FF0000"/>
                </a:solidFill>
                <a:latin typeface="Consolas" panose="020B0609020204030204" pitchFamily="49" charset="0"/>
              </a:rPr>
              <a:t>_;</a:t>
            </a:r>
          </a:p>
          <a:p>
            <a:pPr marL="800100" lvl="2" indent="0">
              <a:buNone/>
            </a:pPr>
            <a:r>
              <a:rPr lang="en-US" sz="1600" dirty="0">
                <a:latin typeface="Consolas" panose="020B0609020204030204" pitchFamily="49" charset="0"/>
              </a:rPr>
              <a:t>    // End critical code</a:t>
            </a:r>
          </a:p>
          <a:p>
            <a:pPr marL="800100" lvl="2" indent="0">
              <a:buNone/>
            </a:pPr>
            <a:r>
              <a:rPr lang="en-US" sz="16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9C85A763-E22A-4262-B22B-6FF4EEE9A44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63102048"/>
      </p:ext>
    </p:extLst>
  </p:cSld>
  <p:clrMapOvr>
    <a:masterClrMapping/>
  </p:clrMapOvr>
  <mc:AlternateContent xmlns:mc="http://schemas.openxmlformats.org/markup-compatibility/2006">
    <mc:Choice xmlns:p14="http://schemas.microsoft.com/office/powerpoint/2010/main" Requires="p14">
      <p:transition spd="slow" p14:dur="2000" advTm="82527"/>
    </mc:Choice>
    <mc:Fallback>
      <p:transition spd="slow" advTm="8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Simplifying push front</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We must also update pop front:</a:t>
            </a:r>
            <a:endParaRPr lang="en-US" sz="1400" dirty="0">
              <a:solidFill>
                <a:prstClr val="black"/>
              </a:solidFill>
              <a:latin typeface="Consolas" panose="020B0609020204030204" pitchFamily="49" charset="0"/>
            </a:endParaRPr>
          </a:p>
          <a:p>
            <a:pPr marL="800100" lvl="2" indent="0">
              <a:buNone/>
              <a:defRPr/>
            </a:pPr>
            <a:r>
              <a:rPr lang="en-US" sz="1600" dirty="0">
                <a:latin typeface="Consolas" panose="020B0609020204030204" pitchFamily="49" charset="0"/>
              </a:rPr>
              <a:t>void </a:t>
            </a:r>
            <a:r>
              <a:rPr lang="en-US" sz="1600" dirty="0" err="1">
                <a:latin typeface="Consolas" panose="020B0609020204030204" pitchFamily="49" charset="0"/>
              </a:rPr>
              <a:t>Linked_list</a:t>
            </a:r>
            <a:r>
              <a:rPr lang="en-US" sz="1600" dirty="0">
                <a:latin typeface="Consolas" panose="020B0609020204030204" pitchFamily="49" charset="0"/>
              </a:rPr>
              <a:t>::</a:t>
            </a:r>
            <a:r>
              <a:rPr lang="en-US" sz="1600" dirty="0" err="1">
                <a:latin typeface="Consolas" panose="020B0609020204030204" pitchFamily="49" charset="0"/>
              </a:rPr>
              <a:t>pop_front</a:t>
            </a:r>
            <a:r>
              <a:rPr lang="en-US" sz="1600" dirty="0">
                <a:latin typeface="Consolas" panose="020B0609020204030204" pitchFamily="49" charset="0"/>
              </a:rPr>
              <a:t>() {</a:t>
            </a:r>
          </a:p>
          <a:p>
            <a:pPr marL="800100" lvl="2" indent="0">
              <a:buNone/>
              <a:defRPr/>
            </a:pPr>
            <a:r>
              <a:rPr lang="en-US" sz="1600" dirty="0">
                <a:latin typeface="Consolas" panose="020B0609020204030204" pitchFamily="49" charset="0"/>
              </a:rPr>
              <a:t>    if ( !empty() ) {</a:t>
            </a:r>
          </a:p>
          <a:p>
            <a:pPr marL="800100" lvl="2" indent="0">
              <a:buNone/>
              <a:defRPr/>
            </a:pPr>
            <a:r>
              <a:rPr lang="en-US" sz="1600" dirty="0">
                <a:latin typeface="Consolas" panose="020B0609020204030204" pitchFamily="49" charset="0"/>
              </a:rPr>
              <a:t>        Node *</a:t>
            </a:r>
            <a:r>
              <a:rPr lang="en-US" sz="1600" dirty="0" err="1">
                <a:latin typeface="Consolas" panose="020B0609020204030204" pitchFamily="49" charset="0"/>
              </a:rPr>
              <a:t>p_old_head</a:t>
            </a:r>
            <a:r>
              <a:rPr lang="en-US" sz="1600" dirty="0">
                <a:latin typeface="Consolas" panose="020B0609020204030204" pitchFamily="49" charset="0"/>
              </a:rPr>
              <a:t>{ </a:t>
            </a:r>
            <a:r>
              <a:rPr lang="en-US" sz="1600" dirty="0" err="1">
                <a:latin typeface="Consolas" panose="020B0609020204030204" pitchFamily="49" charset="0"/>
              </a:rPr>
              <a:t>p_list_head</a:t>
            </a:r>
            <a:r>
              <a:rPr lang="en-US" sz="1600" dirty="0">
                <a:latin typeface="Consolas" panose="020B0609020204030204" pitchFamily="49" charset="0"/>
              </a:rPr>
              <a:t>_ };</a:t>
            </a:r>
          </a:p>
          <a:p>
            <a:pPr marL="800100" lvl="2" indent="0">
              <a:buNone/>
              <a:defRPr/>
            </a:pPr>
            <a:endParaRPr lang="en-US" sz="1600" dirty="0">
              <a:solidFill>
                <a:srgbClr val="0070C0"/>
              </a:solidFill>
              <a:latin typeface="Consolas" panose="020B0609020204030204" pitchFamily="49" charset="0"/>
            </a:endParaRPr>
          </a:p>
          <a:p>
            <a:pPr marL="800100" lvl="2" indent="0">
              <a:buNone/>
              <a:defRPr/>
            </a:pPr>
            <a:r>
              <a:rPr lang="en-US" sz="1600" dirty="0">
                <a:latin typeface="Consolas" panose="020B0609020204030204" pitchFamily="49" charset="0"/>
              </a:rPr>
              <a:t>        // Begin critical code:</a:t>
            </a:r>
          </a:p>
          <a:p>
            <a:pPr marL="800100" lvl="2" indent="0">
              <a:buNone/>
              <a:defRPr/>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_-&gt;</a:t>
            </a:r>
            <a:r>
              <a:rPr lang="en-US" sz="1600" dirty="0" err="1">
                <a:solidFill>
                  <a:srgbClr val="0070C0"/>
                </a:solidFill>
                <a:latin typeface="Consolas" panose="020B0609020204030204" pitchFamily="49" charset="0"/>
              </a:rPr>
              <a:t>p_next_node</a:t>
            </a:r>
            <a:r>
              <a:rPr lang="en-US" sz="1600" dirty="0">
                <a:solidFill>
                  <a:srgbClr val="0070C0"/>
                </a:solidFill>
                <a:latin typeface="Consolas" panose="020B0609020204030204" pitchFamily="49" charset="0"/>
              </a:rPr>
              <a:t>();</a:t>
            </a:r>
          </a:p>
          <a:p>
            <a:pPr marL="800100" lvl="2" indent="0">
              <a:buNone/>
              <a:defRPr/>
            </a:pPr>
            <a:r>
              <a:rPr lang="en-US" sz="1600" dirty="0">
                <a:solidFill>
                  <a:srgbClr val="7030A0"/>
                </a:solidFill>
                <a:latin typeface="Consolas" panose="020B0609020204030204" pitchFamily="49" charset="0"/>
              </a:rPr>
              <a:t>            if ( </a:t>
            </a:r>
            <a:r>
              <a:rPr lang="en-US" sz="1600" dirty="0" err="1">
                <a:solidFill>
                  <a:srgbClr val="7030A0"/>
                </a:solidFill>
                <a:latin typeface="Consolas" panose="020B0609020204030204" pitchFamily="49" charset="0"/>
              </a:rPr>
              <a:t>p_list_head</a:t>
            </a:r>
            <a:r>
              <a:rPr lang="en-US" sz="1600" dirty="0">
                <a:solidFill>
                  <a:srgbClr val="7030A0"/>
                </a:solidFill>
                <a:latin typeface="Consolas" panose="020B0609020204030204" pitchFamily="49" charset="0"/>
              </a:rPr>
              <a:t>_ == </a:t>
            </a:r>
            <a:r>
              <a:rPr lang="en-US" sz="1600" dirty="0" err="1">
                <a:solidFill>
                  <a:srgbClr val="7030A0"/>
                </a:solidFill>
                <a:latin typeface="Consolas" panose="020B0609020204030204" pitchFamily="49" charset="0"/>
              </a:rPr>
              <a:t>nullptr</a:t>
            </a:r>
            <a:r>
              <a:rPr lang="en-US" sz="1600" dirty="0">
                <a:solidFill>
                  <a:srgbClr val="7030A0"/>
                </a:solidFill>
                <a:latin typeface="Consolas" panose="020B0609020204030204" pitchFamily="49" charset="0"/>
              </a:rPr>
              <a:t> ) {</a:t>
            </a:r>
          </a:p>
          <a:p>
            <a:pPr marL="800100" lvl="2" indent="0">
              <a:buNone/>
              <a:defRPr/>
            </a:pPr>
            <a:r>
              <a:rPr lang="en-US" sz="1600" dirty="0">
                <a:solidFill>
                  <a:srgbClr val="7030A0"/>
                </a:solidFill>
                <a:latin typeface="Consolas" panose="020B0609020204030204" pitchFamily="49" charset="0"/>
              </a:rPr>
              <a:t>                </a:t>
            </a:r>
            <a:r>
              <a:rPr lang="en-US" sz="1600" dirty="0" err="1">
                <a:solidFill>
                  <a:srgbClr val="7030A0"/>
                </a:solidFill>
                <a:latin typeface="Consolas" panose="020B0609020204030204" pitchFamily="49" charset="0"/>
              </a:rPr>
              <a:t>p_list_tail</a:t>
            </a:r>
            <a:r>
              <a:rPr lang="en-US" sz="1600" dirty="0">
                <a:solidFill>
                  <a:srgbClr val="7030A0"/>
                </a:solidFill>
                <a:latin typeface="Consolas" panose="020B0609020204030204" pitchFamily="49" charset="0"/>
              </a:rPr>
              <a:t>_ = </a:t>
            </a:r>
            <a:r>
              <a:rPr lang="en-US" sz="1600" dirty="0" err="1">
                <a:solidFill>
                  <a:srgbClr val="7030A0"/>
                </a:solidFill>
                <a:latin typeface="Consolas" panose="020B0609020204030204" pitchFamily="49" charset="0"/>
              </a:rPr>
              <a:t>nullptr</a:t>
            </a:r>
            <a:r>
              <a:rPr lang="en-US" sz="1600" dirty="0">
                <a:solidFill>
                  <a:srgbClr val="7030A0"/>
                </a:solidFill>
                <a:latin typeface="Consolas" panose="020B0609020204030204" pitchFamily="49" charset="0"/>
              </a:rPr>
              <a:t>;</a:t>
            </a:r>
          </a:p>
          <a:p>
            <a:pPr marL="800100" lvl="2" indent="0">
              <a:buNone/>
              <a:defRPr/>
            </a:pPr>
            <a:r>
              <a:rPr lang="en-US" sz="1600" dirty="0">
                <a:solidFill>
                  <a:srgbClr val="7030A0"/>
                </a:solidFill>
                <a:latin typeface="Consolas" panose="020B0609020204030204" pitchFamily="49" charset="0"/>
              </a:rPr>
              <a:t>            }</a:t>
            </a:r>
          </a:p>
          <a:p>
            <a:pPr marL="800100" lvl="2" indent="0">
              <a:buNone/>
              <a:defRPr/>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list_size</a:t>
            </a:r>
            <a:r>
              <a:rPr lang="en-US" sz="1600" dirty="0">
                <a:solidFill>
                  <a:srgbClr val="FF0000"/>
                </a:solidFill>
                <a:latin typeface="Consolas" panose="020B0609020204030204" pitchFamily="49" charset="0"/>
              </a:rPr>
              <a:t>_;</a:t>
            </a:r>
          </a:p>
          <a:p>
            <a:pPr marL="800100" lvl="2" indent="0">
              <a:buNone/>
              <a:defRPr/>
            </a:pPr>
            <a:r>
              <a:rPr lang="en-US" sz="1600" dirty="0">
                <a:latin typeface="Consolas" panose="020B0609020204030204" pitchFamily="49" charset="0"/>
              </a:rPr>
              <a:t>        // End critical code</a:t>
            </a:r>
          </a:p>
          <a:p>
            <a:pPr marL="800100" lvl="2" indent="0">
              <a:buNone/>
              <a:defRPr/>
            </a:pPr>
            <a:endParaRPr lang="en-US" sz="1600" dirty="0">
              <a:latin typeface="Consolas" panose="020B0609020204030204" pitchFamily="49" charset="0"/>
            </a:endParaRPr>
          </a:p>
          <a:p>
            <a:pPr marL="800100" lvl="2" indent="0">
              <a:buNone/>
              <a:defRPr/>
            </a:pPr>
            <a:r>
              <a:rPr lang="en-US" sz="1600" dirty="0">
                <a:latin typeface="Consolas" panose="020B0609020204030204" pitchFamily="49" charset="0"/>
              </a:rPr>
              <a:t>        delete </a:t>
            </a:r>
            <a:r>
              <a:rPr lang="en-US" sz="1600" dirty="0" err="1">
                <a:latin typeface="Consolas" panose="020B0609020204030204" pitchFamily="49" charset="0"/>
              </a:rPr>
              <a:t>p_old_head</a:t>
            </a:r>
            <a:r>
              <a:rPr lang="en-US" sz="1600" dirty="0">
                <a:latin typeface="Consolas" panose="020B0609020204030204" pitchFamily="49" charset="0"/>
              </a:rPr>
              <a:t>;</a:t>
            </a:r>
          </a:p>
          <a:p>
            <a:pPr marL="800100" lvl="2" indent="0">
              <a:buNone/>
              <a:defRPr/>
            </a:pPr>
            <a:r>
              <a:rPr lang="en-US" sz="1600" dirty="0">
                <a:latin typeface="Consolas" panose="020B0609020204030204" pitchFamily="49" charset="0"/>
              </a:rPr>
              <a:t>        </a:t>
            </a:r>
            <a:r>
              <a:rPr lang="en-US" sz="1600" dirty="0" err="1">
                <a:latin typeface="Consolas" panose="020B0609020204030204" pitchFamily="49" charset="0"/>
              </a:rPr>
              <a:t>p_old_head</a:t>
            </a:r>
            <a:r>
              <a:rPr lang="en-US" sz="1600" dirty="0">
                <a:latin typeface="Consolas" panose="020B0609020204030204" pitchFamily="49" charset="0"/>
              </a:rPr>
              <a:t> = </a:t>
            </a:r>
            <a:r>
              <a:rPr lang="en-US" sz="1600" dirty="0" err="1">
                <a:latin typeface="Consolas" panose="020B0609020204030204" pitchFamily="49" charset="0"/>
              </a:rPr>
              <a:t>nullptr</a:t>
            </a:r>
            <a:r>
              <a:rPr lang="en-US" sz="1600" dirty="0">
                <a:latin typeface="Consolas" panose="020B0609020204030204" pitchFamily="49" charset="0"/>
              </a:rPr>
              <a:t>;</a:t>
            </a:r>
          </a:p>
          <a:p>
            <a:pPr marL="800100" lvl="2" indent="0">
              <a:buNone/>
              <a:defRPr/>
            </a:pPr>
            <a:r>
              <a:rPr lang="en-US" sz="1600" dirty="0">
                <a:latin typeface="Consolas" panose="020B0609020204030204" pitchFamily="49" charset="0"/>
              </a:rPr>
              <a:t>    }</a:t>
            </a:r>
          </a:p>
          <a:p>
            <a:pPr marL="800100" lvl="2" indent="0">
              <a:buNone/>
              <a:defRPr/>
            </a:pPr>
            <a:r>
              <a:rPr lang="en-US" sz="1600" dirty="0">
                <a:solidFill>
                  <a:prstClr val="black"/>
                </a:solidFill>
                <a:latin typeface="Consolas" panose="020B0609020204030204" pitchFamily="49" charset="0"/>
              </a:rPr>
              <a:t>}</a:t>
            </a:r>
          </a:p>
          <a:p>
            <a:pPr marL="800100" lvl="2" indent="0">
              <a:buNone/>
            </a:pPr>
            <a:endParaRPr lang="en-CA" sz="1400" dirty="0">
              <a:latin typeface="Consolas" panose="020B0609020204030204" pitchFamily="49" charset="0"/>
            </a:endParaRPr>
          </a:p>
          <a:p>
            <a:pPr marL="800100" lvl="2" indent="0">
              <a:buNone/>
            </a:pPr>
            <a:endParaRPr lang="en-CA" sz="1400" dirty="0">
              <a:latin typeface="Consolas" panose="020B0609020204030204" pitchFamily="49" charset="0"/>
            </a:endParaRPr>
          </a:p>
          <a:p>
            <a:pPr marL="1714500" lvl="4" indent="0">
              <a:buNone/>
            </a:pPr>
            <a:endParaRPr lang="en-US" dirty="0">
              <a:solidFill>
                <a:prstClr val="black"/>
              </a:solidFill>
            </a:endParaRPr>
          </a:p>
        </p:txBody>
      </p:sp>
      <p:pic>
        <p:nvPicPr>
          <p:cNvPr id="7" name="Audio 6">
            <a:hlinkClick r:id="" action="ppaction://media"/>
            <a:extLst>
              <a:ext uri="{FF2B5EF4-FFF2-40B4-BE49-F238E27FC236}">
                <a16:creationId xmlns:a16="http://schemas.microsoft.com/office/drawing/2014/main" id="{274D4A1A-3A86-4AFF-BFC0-49006C593DA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18352656"/>
      </p:ext>
    </p:extLst>
  </p:cSld>
  <p:clrMapOvr>
    <a:masterClrMapping/>
  </p:clrMapOvr>
  <mc:AlternateContent xmlns:mc="http://schemas.openxmlformats.org/markup-compatibility/2006">
    <mc:Choice xmlns:p14="http://schemas.microsoft.com/office/powerpoint/2010/main" Requires="p14">
      <p:transition spd="slow" p14:dur="2000" advTm="85662"/>
    </mc:Choice>
    <mc:Fallback>
      <p:transition spd="slow" advTm="85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1|34.2|35|11.2|76.9"/>
</p:tagLst>
</file>

<file path=ppt/tags/tag10.xml><?xml version="1.0" encoding="utf-8"?>
<p:tagLst xmlns:a="http://schemas.openxmlformats.org/drawingml/2006/main" xmlns:r="http://schemas.openxmlformats.org/officeDocument/2006/relationships" xmlns:p="http://schemas.openxmlformats.org/presentationml/2006/main">
  <p:tag name="TIMING" val="|24.8|17.6"/>
</p:tagLst>
</file>

<file path=ppt/tags/tag11.xml><?xml version="1.0" encoding="utf-8"?>
<p:tagLst xmlns:a="http://schemas.openxmlformats.org/drawingml/2006/main" xmlns:r="http://schemas.openxmlformats.org/officeDocument/2006/relationships" xmlns:p="http://schemas.openxmlformats.org/presentationml/2006/main">
  <p:tag name="TIMING" val="|20.6|24.9|16.5"/>
</p:tagLst>
</file>

<file path=ppt/tags/tag12.xml><?xml version="1.0" encoding="utf-8"?>
<p:tagLst xmlns:a="http://schemas.openxmlformats.org/drawingml/2006/main" xmlns:r="http://schemas.openxmlformats.org/officeDocument/2006/relationships" xmlns:p="http://schemas.openxmlformats.org/presentationml/2006/main">
  <p:tag name="TIMING" val="|20.6|24.9|16.5"/>
</p:tagLst>
</file>

<file path=ppt/tags/tag13.xml><?xml version="1.0" encoding="utf-8"?>
<p:tagLst xmlns:a="http://schemas.openxmlformats.org/drawingml/2006/main" xmlns:r="http://schemas.openxmlformats.org/officeDocument/2006/relationships" xmlns:p="http://schemas.openxmlformats.org/presentationml/2006/main">
  <p:tag name="TIMING" val="|11.5|10"/>
</p:tagLst>
</file>

<file path=ppt/tags/tag14.xml><?xml version="1.0" encoding="utf-8"?>
<p:tagLst xmlns:a="http://schemas.openxmlformats.org/drawingml/2006/main" xmlns:r="http://schemas.openxmlformats.org/officeDocument/2006/relationships" xmlns:p="http://schemas.openxmlformats.org/presentationml/2006/main">
  <p:tag name="TIMING" val="|39.1|16.7|32.8|11.9|12.9|12.4|11.7|12.9"/>
</p:tagLst>
</file>

<file path=ppt/tags/tag15.xml><?xml version="1.0" encoding="utf-8"?>
<p:tagLst xmlns:a="http://schemas.openxmlformats.org/drawingml/2006/main" xmlns:r="http://schemas.openxmlformats.org/officeDocument/2006/relationships" xmlns:p="http://schemas.openxmlformats.org/presentationml/2006/main">
  <p:tag name="TIMING" val="|14.1|10|19.5|19.7|29|43.2"/>
</p:tagLst>
</file>

<file path=ppt/tags/tag2.xml><?xml version="1.0" encoding="utf-8"?>
<p:tagLst xmlns:a="http://schemas.openxmlformats.org/drawingml/2006/main" xmlns:r="http://schemas.openxmlformats.org/officeDocument/2006/relationships" xmlns:p="http://schemas.openxmlformats.org/presentationml/2006/main">
  <p:tag name="TIMING" val="|5.9|5.7|10.5|19.8|7.2|19.9|4.5|10.9"/>
</p:tagLst>
</file>

<file path=ppt/tags/tag3.xml><?xml version="1.0" encoding="utf-8"?>
<p:tagLst xmlns:a="http://schemas.openxmlformats.org/drawingml/2006/main" xmlns:r="http://schemas.openxmlformats.org/officeDocument/2006/relationships" xmlns:p="http://schemas.openxmlformats.org/presentationml/2006/main">
  <p:tag name="TIMING" val="|7.9|10.4"/>
</p:tagLst>
</file>

<file path=ppt/tags/tag4.xml><?xml version="1.0" encoding="utf-8"?>
<p:tagLst xmlns:a="http://schemas.openxmlformats.org/drawingml/2006/main" xmlns:r="http://schemas.openxmlformats.org/officeDocument/2006/relationships" xmlns:p="http://schemas.openxmlformats.org/presentationml/2006/main">
  <p:tag name="TIMING" val="|24.6"/>
</p:tagLst>
</file>

<file path=ppt/tags/tag5.xml><?xml version="1.0" encoding="utf-8"?>
<p:tagLst xmlns:a="http://schemas.openxmlformats.org/drawingml/2006/main" xmlns:r="http://schemas.openxmlformats.org/officeDocument/2006/relationships" xmlns:p="http://schemas.openxmlformats.org/presentationml/2006/main">
  <p:tag name="TIMING" val="|12.9"/>
</p:tagLst>
</file>

<file path=ppt/tags/tag6.xml><?xml version="1.0" encoding="utf-8"?>
<p:tagLst xmlns:a="http://schemas.openxmlformats.org/drawingml/2006/main" xmlns:r="http://schemas.openxmlformats.org/officeDocument/2006/relationships" xmlns:p="http://schemas.openxmlformats.org/presentationml/2006/main">
  <p:tag name="TIMING" val="|17.5"/>
</p:tagLst>
</file>

<file path=ppt/tags/tag7.xml><?xml version="1.0" encoding="utf-8"?>
<p:tagLst xmlns:a="http://schemas.openxmlformats.org/drawingml/2006/main" xmlns:r="http://schemas.openxmlformats.org/officeDocument/2006/relationships" xmlns:p="http://schemas.openxmlformats.org/presentationml/2006/main">
  <p:tag name="TIMING" val="|24.6"/>
</p:tagLst>
</file>

<file path=ppt/tags/tag8.xml><?xml version="1.0" encoding="utf-8"?>
<p:tagLst xmlns:a="http://schemas.openxmlformats.org/drawingml/2006/main" xmlns:r="http://schemas.openxmlformats.org/officeDocument/2006/relationships" xmlns:p="http://schemas.openxmlformats.org/presentationml/2006/main">
  <p:tag name="TIMING" val="|7.9"/>
</p:tagLst>
</file>

<file path=ppt/tags/tag9.xml><?xml version="1.0" encoding="utf-8"?>
<p:tagLst xmlns:a="http://schemas.openxmlformats.org/drawingml/2006/main" xmlns:r="http://schemas.openxmlformats.org/officeDocument/2006/relationships" xmlns:p="http://schemas.openxmlformats.org/presentationml/2006/main">
  <p:tag name="TIMING" val="|17.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96734</TotalTime>
  <Words>1828</Words>
  <Application>Microsoft Office PowerPoint</Application>
  <PresentationFormat>On-screen Show (4:3)</PresentationFormat>
  <Paragraphs>206</Paragraphs>
  <Slides>21</Slides>
  <Notes>0</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Consolas</vt:lpstr>
      <vt:lpstr>Constantia</vt:lpstr>
      <vt:lpstr>Georgia</vt:lpstr>
      <vt:lpstr>Times New Roman</vt:lpstr>
      <vt:lpstr>Custom Design</vt:lpstr>
      <vt:lpstr>Linked lists with tail pointers</vt:lpstr>
      <vt:lpstr>Outline</vt:lpstr>
      <vt:lpstr>Pushing at the back</vt:lpstr>
      <vt:lpstr>Pushing at the back</vt:lpstr>
      <vt:lpstr>A pointer to the back</vt:lpstr>
      <vt:lpstr>A pointer to the back</vt:lpstr>
      <vt:lpstr>Initializing the pointer to the back</vt:lpstr>
      <vt:lpstr>Updating other member functions</vt:lpstr>
      <vt:lpstr>Simplifying push front</vt:lpstr>
      <vt:lpstr>Simplifying push front</vt:lpstr>
      <vt:lpstr>Adding a back member function</vt:lpstr>
      <vt:lpstr>Pushing at the back</vt:lpstr>
      <vt:lpstr>Pushing at the back</vt:lpstr>
      <vt:lpstr>Pushing at the back</vt:lpstr>
      <vt:lpstr>Popping at the back</vt:lpstr>
      <vt:lpstr>Popping at the back</vt:lpstr>
      <vt:lpstr>Discussion</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1680</cp:revision>
  <dcterms:created xsi:type="dcterms:W3CDTF">2009-09-11T23:00:44Z</dcterms:created>
  <dcterms:modified xsi:type="dcterms:W3CDTF">2020-11-16T23:39:51Z</dcterms:modified>
</cp:coreProperties>
</file>